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0"/>
  </p:notesMasterIdLst>
  <p:sldIdLst>
    <p:sldId id="256" r:id="rId5"/>
    <p:sldId id="281" r:id="rId6"/>
    <p:sldId id="280" r:id="rId7"/>
    <p:sldId id="257" r:id="rId8"/>
    <p:sldId id="276" r:id="rId9"/>
    <p:sldId id="277" r:id="rId10"/>
    <p:sldId id="273" r:id="rId11"/>
    <p:sldId id="274" r:id="rId12"/>
    <p:sldId id="259" r:id="rId13"/>
    <p:sldId id="272" r:id="rId14"/>
    <p:sldId id="278" r:id="rId15"/>
    <p:sldId id="275" r:id="rId16"/>
    <p:sldId id="279" r:id="rId17"/>
    <p:sldId id="282" r:id="rId18"/>
    <p:sldId id="271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73" autoAdjust="0"/>
  </p:normalViewPr>
  <p:slideViewPr>
    <p:cSldViewPr>
      <p:cViewPr varScale="1">
        <p:scale>
          <a:sx n="86" d="100"/>
          <a:sy n="86" d="100"/>
        </p:scale>
        <p:origin x="1382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48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image" Target="../media/image6.jpg"/></Relationships>
</file>

<file path=ppt/diagrams/_rels/drawing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image" Target="../media/image6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7529DA-4B7C-423F-81DB-6CFD5E3D0ADC}" type="doc">
      <dgm:prSet loTypeId="urn:microsoft.com/office/officeart/2005/8/layout/target3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D8BB8AD-33AD-4128-B80C-D3B16F343070}">
      <dgm:prSet phldrT="[Text]" custT="1"/>
      <dgm:spPr/>
      <dgm:t>
        <a:bodyPr/>
        <a:lstStyle/>
        <a:p>
          <a:r>
            <a:rPr lang="de-DE" sz="2900" noProof="0" dirty="0"/>
            <a:t>1) Gibt es Unterschiede im Verlauf? </a:t>
          </a:r>
          <a:r>
            <a:rPr lang="de-DE" sz="2000" noProof="0" dirty="0"/>
            <a:t>(Anca)</a:t>
          </a:r>
          <a:endParaRPr lang="de-DE" sz="2900" noProof="0" dirty="0"/>
        </a:p>
      </dgm:t>
    </dgm:pt>
    <dgm:pt modelId="{A8C1ADE9-730E-4582-92DA-79E305F42755}" type="parTrans" cxnId="{1A6757D2-537B-46DD-98F4-D63EDE2F7A6C}">
      <dgm:prSet/>
      <dgm:spPr/>
      <dgm:t>
        <a:bodyPr/>
        <a:lstStyle/>
        <a:p>
          <a:endParaRPr lang="en-US"/>
        </a:p>
      </dgm:t>
    </dgm:pt>
    <dgm:pt modelId="{BFAC7E68-3BAA-4A1A-A5F8-BA9E21528B48}" type="sibTrans" cxnId="{1A6757D2-537B-46DD-98F4-D63EDE2F7A6C}">
      <dgm:prSet/>
      <dgm:spPr/>
      <dgm:t>
        <a:bodyPr/>
        <a:lstStyle/>
        <a:p>
          <a:endParaRPr lang="en-US"/>
        </a:p>
      </dgm:t>
    </dgm:pt>
    <dgm:pt modelId="{AC0508E8-ED81-41D1-9578-1B6094830F8C}">
      <dgm:prSet phldrT="[Text]" custT="1"/>
      <dgm:spPr/>
      <dgm:t>
        <a:bodyPr/>
        <a:lstStyle/>
        <a:p>
          <a:r>
            <a:rPr lang="de-DE" sz="2900" noProof="0" dirty="0"/>
            <a:t>2) Welche Produkte verlaufen in den Shops wie?</a:t>
          </a:r>
          <a:r>
            <a:rPr lang="de-DE" sz="2900" dirty="0"/>
            <a:t> </a:t>
          </a:r>
          <a:r>
            <a:rPr lang="de-DE" sz="2000" dirty="0"/>
            <a:t>(Svetlana)</a:t>
          </a:r>
          <a:endParaRPr lang="de-DE" sz="2900" noProof="0" dirty="0"/>
        </a:p>
      </dgm:t>
    </dgm:pt>
    <dgm:pt modelId="{C759A673-0357-4FD1-865B-2D3CEFF9D514}" type="parTrans" cxnId="{1AB46BC7-6F8C-43FB-8AEA-079786100219}">
      <dgm:prSet/>
      <dgm:spPr/>
      <dgm:t>
        <a:bodyPr/>
        <a:lstStyle/>
        <a:p>
          <a:endParaRPr lang="en-US"/>
        </a:p>
      </dgm:t>
    </dgm:pt>
    <dgm:pt modelId="{B4A12B0D-88B8-461F-8D36-0FD44C31FD44}" type="sibTrans" cxnId="{1AB46BC7-6F8C-43FB-8AEA-079786100219}">
      <dgm:prSet/>
      <dgm:spPr/>
      <dgm:t>
        <a:bodyPr/>
        <a:lstStyle/>
        <a:p>
          <a:endParaRPr lang="en-US"/>
        </a:p>
      </dgm:t>
    </dgm:pt>
    <dgm:pt modelId="{113BAC61-931D-49DA-B936-45A225B1AD1E}">
      <dgm:prSet phldrT="[Text]" custT="1"/>
      <dgm:spPr/>
      <dgm:t>
        <a:bodyPr/>
        <a:lstStyle/>
        <a:p>
          <a:r>
            <a:rPr lang="de-DE" sz="2900" dirty="0"/>
            <a:t>3) Ist ein Produkt besonders wichtig oder unwichtig? </a:t>
          </a:r>
          <a:r>
            <a:rPr lang="de-DE" sz="2000" dirty="0"/>
            <a:t>(Hyun)</a:t>
          </a:r>
          <a:r>
            <a:rPr lang="de-DE" sz="2900" dirty="0"/>
            <a:t> </a:t>
          </a:r>
          <a:endParaRPr lang="de-DE" sz="2900" noProof="0" dirty="0"/>
        </a:p>
      </dgm:t>
    </dgm:pt>
    <dgm:pt modelId="{DDCBC049-201A-4188-AAF4-F6E5770C6AEB}" type="parTrans" cxnId="{03E283BD-90B6-4517-BF4E-B1C2BD9DE655}">
      <dgm:prSet/>
      <dgm:spPr/>
      <dgm:t>
        <a:bodyPr/>
        <a:lstStyle/>
        <a:p>
          <a:endParaRPr lang="de-DE"/>
        </a:p>
      </dgm:t>
    </dgm:pt>
    <dgm:pt modelId="{ACA8B3D2-4E61-4EE8-9F64-309DE9CB7614}" type="sibTrans" cxnId="{03E283BD-90B6-4517-BF4E-B1C2BD9DE655}">
      <dgm:prSet/>
      <dgm:spPr/>
      <dgm:t>
        <a:bodyPr/>
        <a:lstStyle/>
        <a:p>
          <a:endParaRPr lang="de-DE"/>
        </a:p>
      </dgm:t>
    </dgm:pt>
    <dgm:pt modelId="{B308BFF2-F538-403B-8A02-DB8BDA6B2719}" type="pres">
      <dgm:prSet presAssocID="{1C7529DA-4B7C-423F-81DB-6CFD5E3D0ADC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8D9691DB-C532-43E9-A2B4-C7A8EF17CABA}" type="pres">
      <dgm:prSet presAssocID="{2D8BB8AD-33AD-4128-B80C-D3B16F343070}" presName="circle1" presStyleLbl="node1" presStyleIdx="0" presStyleCnt="3"/>
      <dgm:spPr/>
    </dgm:pt>
    <dgm:pt modelId="{79AFFF4E-27E9-475F-B4AA-1197B57DFDE2}" type="pres">
      <dgm:prSet presAssocID="{2D8BB8AD-33AD-4128-B80C-D3B16F343070}" presName="space" presStyleCnt="0"/>
      <dgm:spPr/>
    </dgm:pt>
    <dgm:pt modelId="{0AB38ED9-332C-4436-BCEB-BC9187E124E8}" type="pres">
      <dgm:prSet presAssocID="{2D8BB8AD-33AD-4128-B80C-D3B16F343070}" presName="rect1" presStyleLbl="alignAcc1" presStyleIdx="0" presStyleCnt="3"/>
      <dgm:spPr/>
    </dgm:pt>
    <dgm:pt modelId="{7328D39B-9A8D-4534-A81D-1BDAD2D065E7}" type="pres">
      <dgm:prSet presAssocID="{AC0508E8-ED81-41D1-9578-1B6094830F8C}" presName="vertSpace2" presStyleLbl="node1" presStyleIdx="0" presStyleCnt="3"/>
      <dgm:spPr/>
    </dgm:pt>
    <dgm:pt modelId="{7BA4F79F-B39C-4663-9171-179DA21C0F22}" type="pres">
      <dgm:prSet presAssocID="{AC0508E8-ED81-41D1-9578-1B6094830F8C}" presName="circle2" presStyleLbl="node1" presStyleIdx="1" presStyleCnt="3" custLinFactNeighborX="-49" custLinFactNeighborY="-1388"/>
      <dgm:spPr/>
    </dgm:pt>
    <dgm:pt modelId="{C487B9B3-AF97-42C4-9C32-FEB8E605ABEA}" type="pres">
      <dgm:prSet presAssocID="{AC0508E8-ED81-41D1-9578-1B6094830F8C}" presName="rect2" presStyleLbl="alignAcc1" presStyleIdx="1" presStyleCnt="3" custLinFactNeighborX="228" custLinFactNeighborY="-1388"/>
      <dgm:spPr/>
    </dgm:pt>
    <dgm:pt modelId="{DAD6F144-A169-47AE-B527-C4BDA03F95C2}" type="pres">
      <dgm:prSet presAssocID="{113BAC61-931D-49DA-B936-45A225B1AD1E}" presName="vertSpace3" presStyleLbl="node1" presStyleIdx="1" presStyleCnt="3"/>
      <dgm:spPr/>
    </dgm:pt>
    <dgm:pt modelId="{7A0CA384-515C-4459-BD12-4BB9AF58E712}" type="pres">
      <dgm:prSet presAssocID="{113BAC61-931D-49DA-B936-45A225B1AD1E}" presName="circle3" presStyleLbl="node1" presStyleIdx="2" presStyleCnt="3" custLinFactNeighborX="-3657" custLinFactNeighborY="13405"/>
      <dgm:spPr/>
    </dgm:pt>
    <dgm:pt modelId="{0983B7D1-A42A-4D47-BDD4-09A92B6A1CEF}" type="pres">
      <dgm:prSet presAssocID="{113BAC61-931D-49DA-B936-45A225B1AD1E}" presName="rect3" presStyleLbl="alignAcc1" presStyleIdx="2" presStyleCnt="3" custLinFactNeighborX="228" custLinFactNeighborY="13405"/>
      <dgm:spPr/>
    </dgm:pt>
    <dgm:pt modelId="{6C0C4F05-7A4D-458D-BA02-42A3D163B01A}" type="pres">
      <dgm:prSet presAssocID="{2D8BB8AD-33AD-4128-B80C-D3B16F343070}" presName="rect1ParTxNoCh" presStyleLbl="alignAcc1" presStyleIdx="2" presStyleCnt="3">
        <dgm:presLayoutVars>
          <dgm:chMax val="1"/>
          <dgm:bulletEnabled val="1"/>
        </dgm:presLayoutVars>
      </dgm:prSet>
      <dgm:spPr/>
    </dgm:pt>
    <dgm:pt modelId="{D1895F33-474D-41DB-9D3B-90F3C4BB0A8C}" type="pres">
      <dgm:prSet presAssocID="{AC0508E8-ED81-41D1-9578-1B6094830F8C}" presName="rect2ParTxNoCh" presStyleLbl="alignAcc1" presStyleIdx="2" presStyleCnt="3">
        <dgm:presLayoutVars>
          <dgm:chMax val="1"/>
          <dgm:bulletEnabled val="1"/>
        </dgm:presLayoutVars>
      </dgm:prSet>
      <dgm:spPr/>
    </dgm:pt>
    <dgm:pt modelId="{D8168B90-A3ED-458C-B25B-9AD746A7C5E2}" type="pres">
      <dgm:prSet presAssocID="{113BAC61-931D-49DA-B936-45A225B1AD1E}" presName="rect3ParTxNoCh" presStyleLbl="alignAcc1" presStyleIdx="2" presStyleCnt="3">
        <dgm:presLayoutVars>
          <dgm:chMax val="1"/>
          <dgm:bulletEnabled val="1"/>
        </dgm:presLayoutVars>
      </dgm:prSet>
      <dgm:spPr/>
    </dgm:pt>
  </dgm:ptLst>
  <dgm:cxnLst>
    <dgm:cxn modelId="{C7FDB509-6631-4731-913A-8B92E333DCF6}" type="presOf" srcId="{2D8BB8AD-33AD-4128-B80C-D3B16F343070}" destId="{6C0C4F05-7A4D-458D-BA02-42A3D163B01A}" srcOrd="1" destOrd="0" presId="urn:microsoft.com/office/officeart/2005/8/layout/target3"/>
    <dgm:cxn modelId="{4060E85F-C4FA-4673-99C1-8218309CB62D}" type="presOf" srcId="{113BAC61-931D-49DA-B936-45A225B1AD1E}" destId="{0983B7D1-A42A-4D47-BDD4-09A92B6A1CEF}" srcOrd="0" destOrd="0" presId="urn:microsoft.com/office/officeart/2005/8/layout/target3"/>
    <dgm:cxn modelId="{DAABF34D-4369-4036-91EB-41A5001F75CD}" type="presOf" srcId="{AC0508E8-ED81-41D1-9578-1B6094830F8C}" destId="{D1895F33-474D-41DB-9D3B-90F3C4BB0A8C}" srcOrd="1" destOrd="0" presId="urn:microsoft.com/office/officeart/2005/8/layout/target3"/>
    <dgm:cxn modelId="{DAA48855-3D8B-40BE-ACE7-DDBA141962EE}" type="presOf" srcId="{113BAC61-931D-49DA-B936-45A225B1AD1E}" destId="{D8168B90-A3ED-458C-B25B-9AD746A7C5E2}" srcOrd="1" destOrd="0" presId="urn:microsoft.com/office/officeart/2005/8/layout/target3"/>
    <dgm:cxn modelId="{09D4898F-458B-4A5A-A2C2-1F49CAED5724}" type="presOf" srcId="{2D8BB8AD-33AD-4128-B80C-D3B16F343070}" destId="{0AB38ED9-332C-4436-BCEB-BC9187E124E8}" srcOrd="0" destOrd="0" presId="urn:microsoft.com/office/officeart/2005/8/layout/target3"/>
    <dgm:cxn modelId="{7C7C6FA7-7E2B-4A55-B2C5-72CD4D7191F5}" type="presOf" srcId="{AC0508E8-ED81-41D1-9578-1B6094830F8C}" destId="{C487B9B3-AF97-42C4-9C32-FEB8E605ABEA}" srcOrd="0" destOrd="0" presId="urn:microsoft.com/office/officeart/2005/8/layout/target3"/>
    <dgm:cxn modelId="{03E283BD-90B6-4517-BF4E-B1C2BD9DE655}" srcId="{1C7529DA-4B7C-423F-81DB-6CFD5E3D0ADC}" destId="{113BAC61-931D-49DA-B936-45A225B1AD1E}" srcOrd="2" destOrd="0" parTransId="{DDCBC049-201A-4188-AAF4-F6E5770C6AEB}" sibTransId="{ACA8B3D2-4E61-4EE8-9F64-309DE9CB7614}"/>
    <dgm:cxn modelId="{1AB46BC7-6F8C-43FB-8AEA-079786100219}" srcId="{1C7529DA-4B7C-423F-81DB-6CFD5E3D0ADC}" destId="{AC0508E8-ED81-41D1-9578-1B6094830F8C}" srcOrd="1" destOrd="0" parTransId="{C759A673-0357-4FD1-865B-2D3CEFF9D514}" sibTransId="{B4A12B0D-88B8-461F-8D36-0FD44C31FD44}"/>
    <dgm:cxn modelId="{1A6757D2-537B-46DD-98F4-D63EDE2F7A6C}" srcId="{1C7529DA-4B7C-423F-81DB-6CFD5E3D0ADC}" destId="{2D8BB8AD-33AD-4128-B80C-D3B16F343070}" srcOrd="0" destOrd="0" parTransId="{A8C1ADE9-730E-4582-92DA-79E305F42755}" sibTransId="{BFAC7E68-3BAA-4A1A-A5F8-BA9E21528B48}"/>
    <dgm:cxn modelId="{2F0EB6E7-AAE8-4304-A2B5-B5CA16564F51}" type="presOf" srcId="{1C7529DA-4B7C-423F-81DB-6CFD5E3D0ADC}" destId="{B308BFF2-F538-403B-8A02-DB8BDA6B2719}" srcOrd="0" destOrd="0" presId="urn:microsoft.com/office/officeart/2005/8/layout/target3"/>
    <dgm:cxn modelId="{BB422FF3-E089-4852-9339-D3CADA359FD0}" type="presParOf" srcId="{B308BFF2-F538-403B-8A02-DB8BDA6B2719}" destId="{8D9691DB-C532-43E9-A2B4-C7A8EF17CABA}" srcOrd="0" destOrd="0" presId="urn:microsoft.com/office/officeart/2005/8/layout/target3"/>
    <dgm:cxn modelId="{F1321617-0D02-480F-BAD9-4A9CDFDABA6E}" type="presParOf" srcId="{B308BFF2-F538-403B-8A02-DB8BDA6B2719}" destId="{79AFFF4E-27E9-475F-B4AA-1197B57DFDE2}" srcOrd="1" destOrd="0" presId="urn:microsoft.com/office/officeart/2005/8/layout/target3"/>
    <dgm:cxn modelId="{63CBFAEE-172B-465C-BE88-BE38325D69D8}" type="presParOf" srcId="{B308BFF2-F538-403B-8A02-DB8BDA6B2719}" destId="{0AB38ED9-332C-4436-BCEB-BC9187E124E8}" srcOrd="2" destOrd="0" presId="urn:microsoft.com/office/officeart/2005/8/layout/target3"/>
    <dgm:cxn modelId="{EC3B8E7C-83D9-46CF-AED1-50D52FD59FC8}" type="presParOf" srcId="{B308BFF2-F538-403B-8A02-DB8BDA6B2719}" destId="{7328D39B-9A8D-4534-A81D-1BDAD2D065E7}" srcOrd="3" destOrd="0" presId="urn:microsoft.com/office/officeart/2005/8/layout/target3"/>
    <dgm:cxn modelId="{04196E34-5E75-4FDC-8B8F-2D52C7C7B6BA}" type="presParOf" srcId="{B308BFF2-F538-403B-8A02-DB8BDA6B2719}" destId="{7BA4F79F-B39C-4663-9171-179DA21C0F22}" srcOrd="4" destOrd="0" presId="urn:microsoft.com/office/officeart/2005/8/layout/target3"/>
    <dgm:cxn modelId="{5D7DAE1F-BB9C-4914-B2E9-D268191570DF}" type="presParOf" srcId="{B308BFF2-F538-403B-8A02-DB8BDA6B2719}" destId="{C487B9B3-AF97-42C4-9C32-FEB8E605ABEA}" srcOrd="5" destOrd="0" presId="urn:microsoft.com/office/officeart/2005/8/layout/target3"/>
    <dgm:cxn modelId="{49132629-DD68-422A-BF9C-2154E3B6DE03}" type="presParOf" srcId="{B308BFF2-F538-403B-8A02-DB8BDA6B2719}" destId="{DAD6F144-A169-47AE-B527-C4BDA03F95C2}" srcOrd="6" destOrd="0" presId="urn:microsoft.com/office/officeart/2005/8/layout/target3"/>
    <dgm:cxn modelId="{AD18F462-39E4-472D-B7E1-41A63C84175E}" type="presParOf" srcId="{B308BFF2-F538-403B-8A02-DB8BDA6B2719}" destId="{7A0CA384-515C-4459-BD12-4BB9AF58E712}" srcOrd="7" destOrd="0" presId="urn:microsoft.com/office/officeart/2005/8/layout/target3"/>
    <dgm:cxn modelId="{B351F797-CFB6-43E0-A575-1BABF6926211}" type="presParOf" srcId="{B308BFF2-F538-403B-8A02-DB8BDA6B2719}" destId="{0983B7D1-A42A-4D47-BDD4-09A92B6A1CEF}" srcOrd="8" destOrd="0" presId="urn:microsoft.com/office/officeart/2005/8/layout/target3"/>
    <dgm:cxn modelId="{49725AC1-0FE9-44D1-85CB-2A6971080BAB}" type="presParOf" srcId="{B308BFF2-F538-403B-8A02-DB8BDA6B2719}" destId="{6C0C4F05-7A4D-458D-BA02-42A3D163B01A}" srcOrd="9" destOrd="0" presId="urn:microsoft.com/office/officeart/2005/8/layout/target3"/>
    <dgm:cxn modelId="{AE9EC992-C676-489D-AF2E-1036BB3358D0}" type="presParOf" srcId="{B308BFF2-F538-403B-8A02-DB8BDA6B2719}" destId="{D1895F33-474D-41DB-9D3B-90F3C4BB0A8C}" srcOrd="10" destOrd="0" presId="urn:microsoft.com/office/officeart/2005/8/layout/target3"/>
    <dgm:cxn modelId="{23EFFBE1-1201-4C63-A89C-0E29AD7A3F87}" type="presParOf" srcId="{B308BFF2-F538-403B-8A02-DB8BDA6B2719}" destId="{D8168B90-A3ED-458C-B25B-9AD746A7C5E2}" srcOrd="11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0A9EEC-A1F3-4021-B282-84BE9DACC00E}" type="doc">
      <dgm:prSet loTypeId="urn:microsoft.com/office/officeart/2005/8/layout/vList3" loCatId="list" qsTypeId="urn:microsoft.com/office/officeart/2005/8/quickstyle/simple3" qsCatId="simple" csTypeId="urn:microsoft.com/office/officeart/2005/8/colors/accent1_2" csCatId="accent1" phldr="1"/>
      <dgm:spPr/>
    </dgm:pt>
    <dgm:pt modelId="{7FD2CFB3-6BBB-48E8-A19F-50DAD7A3CAD1}">
      <dgm:prSet phldrT="[Text]"/>
      <dgm:spPr/>
      <dgm:t>
        <a:bodyPr/>
        <a:lstStyle/>
        <a:p>
          <a:r>
            <a:rPr lang="de-DE" noProof="0" dirty="0"/>
            <a:t>Deutschland ( P1 und P2)</a:t>
          </a:r>
        </a:p>
      </dgm:t>
    </dgm:pt>
    <dgm:pt modelId="{138052AC-7CF3-4C5C-A9FA-E969EA70EE78}" type="parTrans" cxnId="{7F288708-7F26-485D-9FCD-2D9F8F2C8C79}">
      <dgm:prSet/>
      <dgm:spPr/>
      <dgm:t>
        <a:bodyPr/>
        <a:lstStyle/>
        <a:p>
          <a:endParaRPr lang="en-US"/>
        </a:p>
      </dgm:t>
    </dgm:pt>
    <dgm:pt modelId="{465AA3D7-2839-4551-A6D1-E61178C55C66}" type="sibTrans" cxnId="{7F288708-7F26-485D-9FCD-2D9F8F2C8C79}">
      <dgm:prSet/>
      <dgm:spPr/>
      <dgm:t>
        <a:bodyPr/>
        <a:lstStyle/>
        <a:p>
          <a:endParaRPr lang="en-US"/>
        </a:p>
      </dgm:t>
    </dgm:pt>
    <dgm:pt modelId="{8678B091-1039-41A5-BD39-33102113BA66}">
      <dgm:prSet phldrT="[Text]"/>
      <dgm:spPr/>
      <dgm:t>
        <a:bodyPr/>
        <a:lstStyle/>
        <a:p>
          <a:r>
            <a:rPr lang="de-DE" noProof="0" dirty="0"/>
            <a:t>Europa</a:t>
          </a:r>
        </a:p>
      </dgm:t>
    </dgm:pt>
    <dgm:pt modelId="{33FB1652-2331-4266-8EB8-C5279B2D9F8B}" type="parTrans" cxnId="{40572262-7538-4943-9AE1-E3E255120383}">
      <dgm:prSet/>
      <dgm:spPr/>
      <dgm:t>
        <a:bodyPr/>
        <a:lstStyle/>
        <a:p>
          <a:endParaRPr lang="en-US"/>
        </a:p>
      </dgm:t>
    </dgm:pt>
    <dgm:pt modelId="{1339A8AE-0EE3-4533-B08B-AE389DB8399F}" type="sibTrans" cxnId="{40572262-7538-4943-9AE1-E3E255120383}">
      <dgm:prSet/>
      <dgm:spPr/>
      <dgm:t>
        <a:bodyPr/>
        <a:lstStyle/>
        <a:p>
          <a:endParaRPr lang="en-US"/>
        </a:p>
      </dgm:t>
    </dgm:pt>
    <dgm:pt modelId="{0A03AF9D-274D-43EC-9DE7-0F35446476B8}">
      <dgm:prSet phldrT="[Text]"/>
      <dgm:spPr/>
      <dgm:t>
        <a:bodyPr/>
        <a:lstStyle/>
        <a:p>
          <a:r>
            <a:rPr lang="de-DE" dirty="0"/>
            <a:t>die ersten Monate niedrige Werte</a:t>
          </a:r>
          <a:endParaRPr lang="de-DE" noProof="0" dirty="0"/>
        </a:p>
      </dgm:t>
    </dgm:pt>
    <dgm:pt modelId="{FE5669F5-CCBA-41F5-BFD5-88AD04A1F4AD}" type="parTrans" cxnId="{9AD370AF-6608-41E4-86DB-7DBBDC1626F4}">
      <dgm:prSet/>
      <dgm:spPr/>
      <dgm:t>
        <a:bodyPr/>
        <a:lstStyle/>
        <a:p>
          <a:endParaRPr lang="en-US"/>
        </a:p>
      </dgm:t>
    </dgm:pt>
    <dgm:pt modelId="{4CD8A9EB-653A-4B3D-A913-E6AF3687FC94}" type="sibTrans" cxnId="{9AD370AF-6608-41E4-86DB-7DBBDC1626F4}">
      <dgm:prSet/>
      <dgm:spPr/>
      <dgm:t>
        <a:bodyPr/>
        <a:lstStyle/>
        <a:p>
          <a:endParaRPr lang="en-US"/>
        </a:p>
      </dgm:t>
    </dgm:pt>
    <dgm:pt modelId="{F15BAEF5-EAC5-4DF6-BE98-C238332C80CA}">
      <dgm:prSet phldrT="[Text]"/>
      <dgm:spPr/>
      <dgm:t>
        <a:bodyPr/>
        <a:lstStyle/>
        <a:p>
          <a:r>
            <a:rPr lang="de-DE" dirty="0"/>
            <a:t>die gleich hohen Werte der ersten beiden Produkte wie bei Deutschland</a:t>
          </a:r>
          <a:endParaRPr lang="de-DE" noProof="0" dirty="0"/>
        </a:p>
      </dgm:t>
    </dgm:pt>
    <dgm:pt modelId="{A1611F49-77EC-4EA5-BC28-EB7E3E718CC9}" type="parTrans" cxnId="{ECF7F816-7973-4EEF-83FC-BDC33407F24F}">
      <dgm:prSet/>
      <dgm:spPr/>
      <dgm:t>
        <a:bodyPr/>
        <a:lstStyle/>
        <a:p>
          <a:endParaRPr lang="en-US"/>
        </a:p>
      </dgm:t>
    </dgm:pt>
    <dgm:pt modelId="{F9CF595B-68AA-470E-90CF-33F88CF440C9}" type="sibTrans" cxnId="{ECF7F816-7973-4EEF-83FC-BDC33407F24F}">
      <dgm:prSet/>
      <dgm:spPr/>
      <dgm:t>
        <a:bodyPr/>
        <a:lstStyle/>
        <a:p>
          <a:endParaRPr lang="en-US"/>
        </a:p>
      </dgm:t>
    </dgm:pt>
    <dgm:pt modelId="{B6D57A65-46A4-479C-86C4-DAE19DFD5B92}">
      <dgm:prSet phldrT="[Text]"/>
      <dgm:spPr/>
      <dgm:t>
        <a:bodyPr/>
        <a:lstStyle/>
        <a:p>
          <a:r>
            <a:rPr lang="de-DE" b="0" i="0" dirty="0"/>
            <a:t>Monate 6 und 7 Maximalwerte</a:t>
          </a:r>
          <a:endParaRPr lang="de-DE" noProof="0" dirty="0"/>
        </a:p>
      </dgm:t>
    </dgm:pt>
    <dgm:pt modelId="{C206268B-A361-4863-BEF2-97F67AA4C20A}" type="parTrans" cxnId="{E8FD2914-656E-461F-ADD7-A0E84977595F}">
      <dgm:prSet/>
      <dgm:spPr/>
      <dgm:t>
        <a:bodyPr/>
        <a:lstStyle/>
        <a:p>
          <a:endParaRPr lang="de-DE"/>
        </a:p>
      </dgm:t>
    </dgm:pt>
    <dgm:pt modelId="{3FB46ADD-1D95-473A-9AFD-BE2BDF269B46}" type="sibTrans" cxnId="{E8FD2914-656E-461F-ADD7-A0E84977595F}">
      <dgm:prSet/>
      <dgm:spPr/>
      <dgm:t>
        <a:bodyPr/>
        <a:lstStyle/>
        <a:p>
          <a:endParaRPr lang="de-DE"/>
        </a:p>
      </dgm:t>
    </dgm:pt>
    <dgm:pt modelId="{422ACBC2-A462-4463-897D-2725F599BC74}">
      <dgm:prSet phldrT="[Text]"/>
      <dgm:spPr/>
      <dgm:t>
        <a:bodyPr/>
        <a:lstStyle/>
        <a:p>
          <a:endParaRPr lang="de-DE" noProof="0" dirty="0"/>
        </a:p>
      </dgm:t>
    </dgm:pt>
    <dgm:pt modelId="{E533BCA8-06A8-4946-A700-C7BFDDA229EF}" type="parTrans" cxnId="{E2F0A298-8E5E-4BC7-8AA4-189A2AD46E52}">
      <dgm:prSet/>
      <dgm:spPr/>
      <dgm:t>
        <a:bodyPr/>
        <a:lstStyle/>
        <a:p>
          <a:endParaRPr lang="de-DE"/>
        </a:p>
      </dgm:t>
    </dgm:pt>
    <dgm:pt modelId="{5C84ADD9-0AF1-4AA1-B429-8701966C275E}" type="sibTrans" cxnId="{E2F0A298-8E5E-4BC7-8AA4-189A2AD46E52}">
      <dgm:prSet/>
      <dgm:spPr/>
      <dgm:t>
        <a:bodyPr/>
        <a:lstStyle/>
        <a:p>
          <a:endParaRPr lang="de-DE"/>
        </a:p>
      </dgm:t>
    </dgm:pt>
    <dgm:pt modelId="{9139984E-CC2B-42B8-BBFA-EB4E4F34819B}">
      <dgm:prSet phldrT="[Text]"/>
      <dgm:spPr/>
      <dgm:t>
        <a:bodyPr/>
        <a:lstStyle/>
        <a:p>
          <a:r>
            <a:rPr lang="de-DE" dirty="0"/>
            <a:t>der Monat Dezember in vollem Wachstum</a:t>
          </a:r>
          <a:endParaRPr lang="de-DE" noProof="0" dirty="0"/>
        </a:p>
      </dgm:t>
    </dgm:pt>
    <dgm:pt modelId="{7F1FFFDC-15B4-490C-8CFE-9BACDFC3BE25}" type="parTrans" cxnId="{867FB6F4-9EE3-4D15-9A2D-D9DB086B95FD}">
      <dgm:prSet/>
      <dgm:spPr/>
      <dgm:t>
        <a:bodyPr/>
        <a:lstStyle/>
        <a:p>
          <a:endParaRPr lang="de-DE"/>
        </a:p>
      </dgm:t>
    </dgm:pt>
    <dgm:pt modelId="{9D934F90-4D53-47E9-8052-228F3DD56588}" type="sibTrans" cxnId="{867FB6F4-9EE3-4D15-9A2D-D9DB086B95FD}">
      <dgm:prSet/>
      <dgm:spPr/>
      <dgm:t>
        <a:bodyPr/>
        <a:lstStyle/>
        <a:p>
          <a:endParaRPr lang="de-DE"/>
        </a:p>
      </dgm:t>
    </dgm:pt>
    <dgm:pt modelId="{71DDF59F-C0E7-4E7F-A78C-E3AB40604F17}">
      <dgm:prSet phldrT="[Text]"/>
      <dgm:spPr/>
      <dgm:t>
        <a:bodyPr/>
        <a:lstStyle/>
        <a:p>
          <a:r>
            <a:rPr lang="de-DE" dirty="0"/>
            <a:t>wieder hat das 3. Produkt deutlich höhere Werte als die ersten beiden</a:t>
          </a:r>
          <a:endParaRPr lang="de-DE" noProof="0" dirty="0"/>
        </a:p>
      </dgm:t>
    </dgm:pt>
    <dgm:pt modelId="{040D7E52-1789-4C8C-8D21-4EC06E9923E5}" type="parTrans" cxnId="{50E80B28-E062-4A36-A2AE-0C323EDEDB3C}">
      <dgm:prSet/>
      <dgm:spPr/>
    </dgm:pt>
    <dgm:pt modelId="{447EF847-D5FD-4DE7-A9C1-40A73E9C0692}" type="sibTrans" cxnId="{50E80B28-E062-4A36-A2AE-0C323EDEDB3C}">
      <dgm:prSet/>
      <dgm:spPr/>
    </dgm:pt>
    <dgm:pt modelId="{1BA5EF50-916E-406C-BBFC-185075569AAF}" type="pres">
      <dgm:prSet presAssocID="{1E0A9EEC-A1F3-4021-B282-84BE9DACC00E}" presName="linearFlow" presStyleCnt="0">
        <dgm:presLayoutVars>
          <dgm:dir/>
          <dgm:resizeHandles val="exact"/>
        </dgm:presLayoutVars>
      </dgm:prSet>
      <dgm:spPr/>
    </dgm:pt>
    <dgm:pt modelId="{B0D61B46-CDAB-4426-8DD2-AAA1C4963565}" type="pres">
      <dgm:prSet presAssocID="{7FD2CFB3-6BBB-48E8-A19F-50DAD7A3CAD1}" presName="composite" presStyleCnt="0"/>
      <dgm:spPr/>
    </dgm:pt>
    <dgm:pt modelId="{84EF41A3-CB03-44D6-B8CD-5D406F609E67}" type="pres">
      <dgm:prSet presAssocID="{7FD2CFB3-6BBB-48E8-A19F-50DAD7A3CAD1}" presName="imgShp" presStyleLbl="fgImgPlace1" presStyleIdx="0" presStyleCnt="2" custLinFactNeighborX="-29223" custLinFactNeighborY="446"/>
      <dgm:spPr>
        <a:blipFill>
          <a:blip xmlns:r="http://schemas.openxmlformats.org/officeDocument/2006/relationships" r:embed="rId1"/>
          <a:srcRect/>
          <a:stretch>
            <a:fillRect l="-30000" r="-30000"/>
          </a:stretch>
        </a:blipFill>
      </dgm:spPr>
      <dgm:extLst>
        <a:ext uri="{E40237B7-FDA0-4F09-8148-C483321AD2D9}">
          <dgm14:cNvPr xmlns:dgm14="http://schemas.microsoft.com/office/drawing/2010/diagram" id="0" name="" descr="Finanzdiagramme auf einem dunklen Display"/>
        </a:ext>
      </dgm:extLst>
    </dgm:pt>
    <dgm:pt modelId="{70E086EE-326A-4119-A981-C734C709883A}" type="pres">
      <dgm:prSet presAssocID="{7FD2CFB3-6BBB-48E8-A19F-50DAD7A3CAD1}" presName="txShp" presStyleLbl="node1" presStyleIdx="0" presStyleCnt="2" custLinFactNeighborX="-14513" custLinFactNeighborY="-2113">
        <dgm:presLayoutVars>
          <dgm:bulletEnabled val="1"/>
        </dgm:presLayoutVars>
      </dgm:prSet>
      <dgm:spPr/>
    </dgm:pt>
    <dgm:pt modelId="{2075A8C6-9BF6-4090-AB95-0B31FBD13DCD}" type="pres">
      <dgm:prSet presAssocID="{465AA3D7-2839-4551-A6D1-E61178C55C66}" presName="spacing" presStyleCnt="0"/>
      <dgm:spPr/>
    </dgm:pt>
    <dgm:pt modelId="{3ADAF34E-558F-4006-B821-A79FDB41E24D}" type="pres">
      <dgm:prSet presAssocID="{8678B091-1039-41A5-BD39-33102113BA66}" presName="composite" presStyleCnt="0"/>
      <dgm:spPr/>
    </dgm:pt>
    <dgm:pt modelId="{26064293-6726-495D-A37B-FE80A76B44D8}" type="pres">
      <dgm:prSet presAssocID="{8678B091-1039-41A5-BD39-33102113BA66}" presName="imgShp" presStyleLbl="fgImgPlace1" presStyleIdx="1" presStyleCnt="2"/>
      <dgm:spPr>
        <a:blipFill>
          <a:blip xmlns:r="http://schemas.openxmlformats.org/officeDocument/2006/relationships" r:embed="rId2"/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Kreisdiagramm und Bleistift-Prozentzeichen"/>
        </a:ext>
      </dgm:extLst>
    </dgm:pt>
    <dgm:pt modelId="{A7EEEB32-D687-4AB5-9D2E-5880536332F1}" type="pres">
      <dgm:prSet presAssocID="{8678B091-1039-41A5-BD39-33102113BA66}" presName="txShp" presStyleLbl="node1" presStyleIdx="1" presStyleCnt="2" custLinFactNeighborX="3985" custLinFactNeighborY="33923">
        <dgm:presLayoutVars>
          <dgm:bulletEnabled val="1"/>
        </dgm:presLayoutVars>
      </dgm:prSet>
      <dgm:spPr/>
    </dgm:pt>
  </dgm:ptLst>
  <dgm:cxnLst>
    <dgm:cxn modelId="{7F288708-7F26-485D-9FCD-2D9F8F2C8C79}" srcId="{1E0A9EEC-A1F3-4021-B282-84BE9DACC00E}" destId="{7FD2CFB3-6BBB-48E8-A19F-50DAD7A3CAD1}" srcOrd="0" destOrd="0" parTransId="{138052AC-7CF3-4C5C-A9FA-E969EA70EE78}" sibTransId="{465AA3D7-2839-4551-A6D1-E61178C55C66}"/>
    <dgm:cxn modelId="{E8FD2914-656E-461F-ADD7-A0E84977595F}" srcId="{7FD2CFB3-6BBB-48E8-A19F-50DAD7A3CAD1}" destId="{B6D57A65-46A4-479C-86C4-DAE19DFD5B92}" srcOrd="1" destOrd="0" parTransId="{C206268B-A361-4863-BEF2-97F67AA4C20A}" sibTransId="{3FB46ADD-1D95-473A-9AFD-BE2BDF269B46}"/>
    <dgm:cxn modelId="{ECF7F816-7973-4EEF-83FC-BDC33407F24F}" srcId="{8678B091-1039-41A5-BD39-33102113BA66}" destId="{F15BAEF5-EAC5-4DF6-BE98-C238332C80CA}" srcOrd="0" destOrd="0" parTransId="{A1611F49-77EC-4EA5-BC28-EB7E3E718CC9}" sibTransId="{F9CF595B-68AA-470E-90CF-33F88CF440C9}"/>
    <dgm:cxn modelId="{50E80B28-E062-4A36-A2AE-0C323EDEDB3C}" srcId="{8678B091-1039-41A5-BD39-33102113BA66}" destId="{71DDF59F-C0E7-4E7F-A78C-E3AB40604F17}" srcOrd="1" destOrd="0" parTransId="{040D7E52-1789-4C8C-8D21-4EC06E9923E5}" sibTransId="{447EF847-D5FD-4DE7-A9C1-40A73E9C0692}"/>
    <dgm:cxn modelId="{FB1E5061-D048-433B-B965-FE80C2E8FF64}" type="presOf" srcId="{F15BAEF5-EAC5-4DF6-BE98-C238332C80CA}" destId="{A7EEEB32-D687-4AB5-9D2E-5880536332F1}" srcOrd="0" destOrd="1" presId="urn:microsoft.com/office/officeart/2005/8/layout/vList3"/>
    <dgm:cxn modelId="{40572262-7538-4943-9AE1-E3E255120383}" srcId="{1E0A9EEC-A1F3-4021-B282-84BE9DACC00E}" destId="{8678B091-1039-41A5-BD39-33102113BA66}" srcOrd="1" destOrd="0" parTransId="{33FB1652-2331-4266-8EB8-C5279B2D9F8B}" sibTransId="{1339A8AE-0EE3-4533-B08B-AE389DB8399F}"/>
    <dgm:cxn modelId="{871F6E74-D7CB-4819-A7D2-66BE36D5072A}" type="presOf" srcId="{7FD2CFB3-6BBB-48E8-A19F-50DAD7A3CAD1}" destId="{70E086EE-326A-4119-A981-C734C709883A}" srcOrd="0" destOrd="0" presId="urn:microsoft.com/office/officeart/2005/8/layout/vList3"/>
    <dgm:cxn modelId="{79612E7E-DF81-4A82-AE4C-4489D1D375D1}" type="presOf" srcId="{B6D57A65-46A4-479C-86C4-DAE19DFD5B92}" destId="{70E086EE-326A-4119-A981-C734C709883A}" srcOrd="0" destOrd="2" presId="urn:microsoft.com/office/officeart/2005/8/layout/vList3"/>
    <dgm:cxn modelId="{09644989-8F1D-4AAF-8105-436366AE6624}" type="presOf" srcId="{1E0A9EEC-A1F3-4021-B282-84BE9DACC00E}" destId="{1BA5EF50-916E-406C-BBFC-185075569AAF}" srcOrd="0" destOrd="0" presId="urn:microsoft.com/office/officeart/2005/8/layout/vList3"/>
    <dgm:cxn modelId="{CE0EB189-F7D2-4C12-A073-FB5304E78775}" type="presOf" srcId="{422ACBC2-A462-4463-897D-2725F599BC74}" destId="{70E086EE-326A-4119-A981-C734C709883A}" srcOrd="0" destOrd="4" presId="urn:microsoft.com/office/officeart/2005/8/layout/vList3"/>
    <dgm:cxn modelId="{4D036698-F125-401D-96FF-CBD0679516FC}" type="presOf" srcId="{71DDF59F-C0E7-4E7F-A78C-E3AB40604F17}" destId="{A7EEEB32-D687-4AB5-9D2E-5880536332F1}" srcOrd="0" destOrd="2" presId="urn:microsoft.com/office/officeart/2005/8/layout/vList3"/>
    <dgm:cxn modelId="{E2F0A298-8E5E-4BC7-8AA4-189A2AD46E52}" srcId="{7FD2CFB3-6BBB-48E8-A19F-50DAD7A3CAD1}" destId="{422ACBC2-A462-4463-897D-2725F599BC74}" srcOrd="3" destOrd="0" parTransId="{E533BCA8-06A8-4946-A700-C7BFDDA229EF}" sibTransId="{5C84ADD9-0AF1-4AA1-B429-8701966C275E}"/>
    <dgm:cxn modelId="{9AD370AF-6608-41E4-86DB-7DBBDC1626F4}" srcId="{7FD2CFB3-6BBB-48E8-A19F-50DAD7A3CAD1}" destId="{0A03AF9D-274D-43EC-9DE7-0F35446476B8}" srcOrd="0" destOrd="0" parTransId="{FE5669F5-CCBA-41F5-BFD5-88AD04A1F4AD}" sibTransId="{4CD8A9EB-653A-4B3D-A913-E6AF3687FC94}"/>
    <dgm:cxn modelId="{1409EDD1-3DA7-4C23-B07C-BFB5D7DEE73B}" type="presOf" srcId="{9139984E-CC2B-42B8-BBFA-EB4E4F34819B}" destId="{70E086EE-326A-4119-A981-C734C709883A}" srcOrd="0" destOrd="3" presId="urn:microsoft.com/office/officeart/2005/8/layout/vList3"/>
    <dgm:cxn modelId="{78216AE3-9DD4-455F-9DC3-89C82F7A3333}" type="presOf" srcId="{8678B091-1039-41A5-BD39-33102113BA66}" destId="{A7EEEB32-D687-4AB5-9D2E-5880536332F1}" srcOrd="0" destOrd="0" presId="urn:microsoft.com/office/officeart/2005/8/layout/vList3"/>
    <dgm:cxn modelId="{867FB6F4-9EE3-4D15-9A2D-D9DB086B95FD}" srcId="{7FD2CFB3-6BBB-48E8-A19F-50DAD7A3CAD1}" destId="{9139984E-CC2B-42B8-BBFA-EB4E4F34819B}" srcOrd="2" destOrd="0" parTransId="{7F1FFFDC-15B4-490C-8CFE-9BACDFC3BE25}" sibTransId="{9D934F90-4D53-47E9-8052-228F3DD56588}"/>
    <dgm:cxn modelId="{7475C5FD-4568-4D9A-A31F-1E87927DFAC4}" type="presOf" srcId="{0A03AF9D-274D-43EC-9DE7-0F35446476B8}" destId="{70E086EE-326A-4119-A981-C734C709883A}" srcOrd="0" destOrd="1" presId="urn:microsoft.com/office/officeart/2005/8/layout/vList3"/>
    <dgm:cxn modelId="{B774BE95-8AEC-4DD6-9108-E3BD549A42A2}" type="presParOf" srcId="{1BA5EF50-916E-406C-BBFC-185075569AAF}" destId="{B0D61B46-CDAB-4426-8DD2-AAA1C4963565}" srcOrd="0" destOrd="0" presId="urn:microsoft.com/office/officeart/2005/8/layout/vList3"/>
    <dgm:cxn modelId="{71C8CE55-1896-43A3-8123-8BF71C0CE671}" type="presParOf" srcId="{B0D61B46-CDAB-4426-8DD2-AAA1C4963565}" destId="{84EF41A3-CB03-44D6-B8CD-5D406F609E67}" srcOrd="0" destOrd="0" presId="urn:microsoft.com/office/officeart/2005/8/layout/vList3"/>
    <dgm:cxn modelId="{5D88439D-03F4-4D76-8160-71698589C416}" type="presParOf" srcId="{B0D61B46-CDAB-4426-8DD2-AAA1C4963565}" destId="{70E086EE-326A-4119-A981-C734C709883A}" srcOrd="1" destOrd="0" presId="urn:microsoft.com/office/officeart/2005/8/layout/vList3"/>
    <dgm:cxn modelId="{84D388EB-6CA0-4F7E-9139-34CDD8EA3475}" type="presParOf" srcId="{1BA5EF50-916E-406C-BBFC-185075569AAF}" destId="{2075A8C6-9BF6-4090-AB95-0B31FBD13DCD}" srcOrd="1" destOrd="0" presId="urn:microsoft.com/office/officeart/2005/8/layout/vList3"/>
    <dgm:cxn modelId="{3A9A7B90-D0D3-439B-B62E-F038AFCA0327}" type="presParOf" srcId="{1BA5EF50-916E-406C-BBFC-185075569AAF}" destId="{3ADAF34E-558F-4006-B821-A79FDB41E24D}" srcOrd="2" destOrd="0" presId="urn:microsoft.com/office/officeart/2005/8/layout/vList3"/>
    <dgm:cxn modelId="{40D14107-D876-437F-BE63-12EE0351F2C1}" type="presParOf" srcId="{3ADAF34E-558F-4006-B821-A79FDB41E24D}" destId="{26064293-6726-495D-A37B-FE80A76B44D8}" srcOrd="0" destOrd="0" presId="urn:microsoft.com/office/officeart/2005/8/layout/vList3"/>
    <dgm:cxn modelId="{B5BA41BB-7765-462A-B464-71B6B5C3384E}" type="presParOf" srcId="{3ADAF34E-558F-4006-B821-A79FDB41E24D}" destId="{A7EEEB32-D687-4AB5-9D2E-5880536332F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9691DB-C532-43E9-A2B4-C7A8EF17CABA}">
      <dsp:nvSpPr>
        <dsp:cNvPr id="0" name=""/>
        <dsp:cNvSpPr/>
      </dsp:nvSpPr>
      <dsp:spPr>
        <a:xfrm>
          <a:off x="0" y="0"/>
          <a:ext cx="3505200" cy="3505200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0AB38ED9-332C-4436-BCEB-BC9187E124E8}">
      <dsp:nvSpPr>
        <dsp:cNvPr id="0" name=""/>
        <dsp:cNvSpPr/>
      </dsp:nvSpPr>
      <dsp:spPr>
        <a:xfrm>
          <a:off x="1752600" y="0"/>
          <a:ext cx="5196407" cy="350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noProof="0" dirty="0"/>
            <a:t>1) Gibt es Unterschiede im Verlauf? </a:t>
          </a:r>
          <a:r>
            <a:rPr lang="de-DE" sz="2000" kern="1200" noProof="0" dirty="0"/>
            <a:t>(Anca)</a:t>
          </a:r>
          <a:endParaRPr lang="de-DE" sz="2900" kern="1200" noProof="0" dirty="0"/>
        </a:p>
      </dsp:txBody>
      <dsp:txXfrm>
        <a:off x="1752600" y="0"/>
        <a:ext cx="5196407" cy="1051562"/>
      </dsp:txXfrm>
    </dsp:sp>
    <dsp:sp modelId="{7BA4F79F-B39C-4663-9171-179DA21C0F22}">
      <dsp:nvSpPr>
        <dsp:cNvPr id="0" name=""/>
        <dsp:cNvSpPr/>
      </dsp:nvSpPr>
      <dsp:spPr>
        <a:xfrm>
          <a:off x="612294" y="1019938"/>
          <a:ext cx="2278377" cy="2278377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C487B9B3-AF97-42C4-9C32-FEB8E605ABEA}">
      <dsp:nvSpPr>
        <dsp:cNvPr id="0" name=""/>
        <dsp:cNvSpPr/>
      </dsp:nvSpPr>
      <dsp:spPr>
        <a:xfrm>
          <a:off x="1752600" y="1019938"/>
          <a:ext cx="5196407" cy="2278377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noProof="0" dirty="0"/>
            <a:t>2) Welche Produkte verlaufen in den Shops wie?</a:t>
          </a:r>
          <a:r>
            <a:rPr lang="de-DE" sz="2900" kern="1200" dirty="0"/>
            <a:t> </a:t>
          </a:r>
          <a:r>
            <a:rPr lang="de-DE" sz="2000" kern="1200" dirty="0"/>
            <a:t>(Svetlana)</a:t>
          </a:r>
          <a:endParaRPr lang="de-DE" sz="2900" kern="1200" noProof="0" dirty="0"/>
        </a:p>
      </dsp:txBody>
      <dsp:txXfrm>
        <a:off x="1752600" y="1019938"/>
        <a:ext cx="5196407" cy="1051558"/>
      </dsp:txXfrm>
    </dsp:sp>
    <dsp:sp modelId="{7A0CA384-515C-4459-BD12-4BB9AF58E712}">
      <dsp:nvSpPr>
        <dsp:cNvPr id="0" name=""/>
        <dsp:cNvSpPr/>
      </dsp:nvSpPr>
      <dsp:spPr>
        <a:xfrm>
          <a:off x="1188365" y="2244082"/>
          <a:ext cx="1051558" cy="1051558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0983B7D1-A42A-4D47-BDD4-09A92B6A1CEF}">
      <dsp:nvSpPr>
        <dsp:cNvPr id="0" name=""/>
        <dsp:cNvSpPr/>
      </dsp:nvSpPr>
      <dsp:spPr>
        <a:xfrm>
          <a:off x="1752600" y="2244082"/>
          <a:ext cx="5196407" cy="1051558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/>
            <a:t>3) Ist ein Produkt besonders wichtig oder unwichtig? </a:t>
          </a:r>
          <a:r>
            <a:rPr lang="de-DE" sz="2000" kern="1200" dirty="0"/>
            <a:t>(Hyun)</a:t>
          </a:r>
          <a:r>
            <a:rPr lang="de-DE" sz="2900" kern="1200" dirty="0"/>
            <a:t> </a:t>
          </a:r>
          <a:endParaRPr lang="de-DE" sz="2900" kern="1200" noProof="0" dirty="0"/>
        </a:p>
      </dsp:txBody>
      <dsp:txXfrm>
        <a:off x="1752600" y="2244082"/>
        <a:ext cx="5196407" cy="10515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E086EE-326A-4119-A981-C734C709883A}">
      <dsp:nvSpPr>
        <dsp:cNvPr id="0" name=""/>
        <dsp:cNvSpPr/>
      </dsp:nvSpPr>
      <dsp:spPr>
        <a:xfrm rot="10800000">
          <a:off x="981906" y="0"/>
          <a:ext cx="4389166" cy="2053457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05518" tIns="64770" rIns="120904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noProof="0" dirty="0"/>
            <a:t>Deutschland ( P1 und P2)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/>
            <a:t>die ersten Monate niedrige Werte</a:t>
          </a:r>
          <a:endParaRPr lang="de-DE" sz="1300" kern="1200" noProof="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b="0" i="0" kern="1200" dirty="0"/>
            <a:t>Monate 6 und 7 Maximalwerte</a:t>
          </a:r>
          <a:endParaRPr lang="de-DE" sz="1300" kern="1200" noProof="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/>
            <a:t>der Monat Dezember in vollem Wachstum</a:t>
          </a:r>
          <a:endParaRPr lang="de-DE" sz="1300" kern="1200" noProof="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de-DE" sz="1300" kern="1200" noProof="0" dirty="0"/>
        </a:p>
      </dsp:txBody>
      <dsp:txXfrm rot="10800000">
        <a:off x="1495270" y="0"/>
        <a:ext cx="3875802" cy="2053457"/>
      </dsp:txXfrm>
    </dsp:sp>
    <dsp:sp modelId="{84EF41A3-CB03-44D6-B8CD-5D406F609E67}">
      <dsp:nvSpPr>
        <dsp:cNvPr id="0" name=""/>
        <dsp:cNvSpPr/>
      </dsp:nvSpPr>
      <dsp:spPr>
        <a:xfrm>
          <a:off x="0" y="11414"/>
          <a:ext cx="2053457" cy="2053457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l="-30000" r="-30000"/>
          </a:stretch>
        </a:blip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7EEEB32-D687-4AB5-9D2E-5880536332F1}">
      <dsp:nvSpPr>
        <dsp:cNvPr id="0" name=""/>
        <dsp:cNvSpPr/>
      </dsp:nvSpPr>
      <dsp:spPr>
        <a:xfrm rot="10800000">
          <a:off x="1793814" y="2670942"/>
          <a:ext cx="4389166" cy="2053457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"/>
                <a:satMod val="30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tint val="13500"/>
                <a:satMod val="2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05518" tIns="64770" rIns="120904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noProof="0" dirty="0"/>
            <a:t>Europa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/>
            <a:t>die gleich hohen Werte der ersten beiden Produkte wie bei Deutschland</a:t>
          </a:r>
          <a:endParaRPr lang="de-DE" sz="1300" kern="1200" noProof="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/>
            <a:t>wieder hat das 3. Produkt deutlich höhere Werte als die ersten beiden</a:t>
          </a:r>
          <a:endParaRPr lang="de-DE" sz="1300" kern="1200" noProof="0" dirty="0"/>
        </a:p>
      </dsp:txBody>
      <dsp:txXfrm rot="10800000">
        <a:off x="2307178" y="2670942"/>
        <a:ext cx="3875802" cy="2053457"/>
      </dsp:txXfrm>
    </dsp:sp>
    <dsp:sp modelId="{26064293-6726-495D-A37B-FE80A76B44D8}">
      <dsp:nvSpPr>
        <dsp:cNvPr id="0" name=""/>
        <dsp:cNvSpPr/>
      </dsp:nvSpPr>
      <dsp:spPr>
        <a:xfrm>
          <a:off x="592177" y="2668686"/>
          <a:ext cx="2053457" cy="2053457"/>
        </a:xfrm>
        <a:prstGeom prst="ellipse">
          <a:avLst/>
        </a:prstGeom>
        <a:blipFill>
          <a:blip xmlns:r="http://schemas.openxmlformats.org/officeDocument/2006/relationships" r:embed="rId2"/>
          <a:srcRect/>
          <a:stretch>
            <a:fillRect l="-25000" r="-25000"/>
          </a:stretch>
        </a:blip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CC9987-AE10-4685-9B5B-4577F1D5BB4C}" type="datetimeFigureOut">
              <a:rPr lang="en-US" smtClean="0"/>
              <a:pPr/>
              <a:t>4/27/2023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D8454A-404F-4DF1-8F43-7DDF83BF3B63}" type="slidenum">
              <a:rPr lang="en-US" smtClean="0"/>
              <a:pPr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8454A-404F-4DF1-8F43-7DDF83BF3B63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8454A-404F-4DF1-8F43-7DDF83BF3B63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8454A-404F-4DF1-8F43-7DDF83BF3B63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8454A-404F-4DF1-8F43-7DDF83BF3B63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sosceles Triangle 6"/>
          <p:cNvSpPr/>
          <p:nvPr/>
        </p:nvSpPr>
        <p:spPr>
          <a:xfrm rot="16200000">
            <a:off x="7554353" y="5254283"/>
            <a:ext cx="1892949" cy="1294228"/>
          </a:xfrm>
          <a:prstGeom prst="triangle">
            <a:avLst>
              <a:gd name="adj" fmla="val 51323"/>
            </a:avLst>
          </a:prstGeom>
          <a:gradFill flip="none" rotWithShape="1">
            <a:gsLst>
              <a:gs pos="0">
                <a:schemeClr val="accent1">
                  <a:shade val="30000"/>
                  <a:satMod val="155000"/>
                  <a:alpha val="100000"/>
                </a:schemeClr>
              </a:gs>
              <a:gs pos="60000">
                <a:schemeClr val="accent1">
                  <a:satMod val="160000"/>
                  <a:alpha val="100000"/>
                </a:schemeClr>
              </a:gs>
              <a:gs pos="100000">
                <a:schemeClr val="accent1">
                  <a:tint val="70000"/>
                  <a:satMod val="200000"/>
                  <a:alpha val="100000"/>
                </a:schemeClr>
              </a:gs>
            </a:gsLst>
            <a:lin ang="155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540544" y="776288"/>
            <a:ext cx="8062912" cy="1470025"/>
          </a:xfrm>
        </p:spPr>
        <p:txBody>
          <a:bodyPr anchor="b">
            <a:normAutofit/>
          </a:bodyPr>
          <a:lstStyle>
            <a:lvl1pPr algn="r">
              <a:defRPr sz="4400"/>
            </a:lvl1pPr>
          </a:lstStyle>
          <a:p>
            <a:r>
              <a:rPr kumimoji="0" lang="de-DE"/>
              <a:t>Mastertitelformat bearbeiten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540544" y="2250280"/>
            <a:ext cx="8062912" cy="2169320"/>
          </a:xfrm>
        </p:spPr>
        <p:txBody>
          <a:bodyPr>
            <a:normAutofit/>
          </a:bodyPr>
          <a:lstStyle>
            <a:lvl1pPr marL="0" marR="36576" indent="0" algn="r">
              <a:spcBef>
                <a:spcPts val="0"/>
              </a:spcBef>
              <a:buNone/>
              <a:defRPr sz="240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de-DE"/>
              <a:t>Master-Untertitelformat bearbeiten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1371600" y="6012656"/>
            <a:ext cx="5791200" cy="365125"/>
          </a:xfrm>
        </p:spPr>
        <p:txBody>
          <a:bodyPr tIns="0" bIns="0" anchor="t"/>
          <a:lstStyle>
            <a:lvl1pPr algn="r">
              <a:defRPr sz="1000"/>
            </a:lvl1pPr>
          </a:lstStyle>
          <a:p>
            <a:fld id="{71BF1CCF-7666-4D44-83CF-B1D9081B196F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1371600" y="5650704"/>
            <a:ext cx="5791200" cy="365125"/>
          </a:xfrm>
        </p:spPr>
        <p:txBody>
          <a:bodyPr tIns="0" bIns="0" anchor="b"/>
          <a:lstStyle>
            <a:lvl1pPr algn="r">
              <a:defRPr sz="1100"/>
            </a:lvl1pPr>
          </a:lstStyle>
          <a:p>
            <a:r>
              <a:rPr lang="en-US"/>
              <a:t>Your logo here</a:t>
            </a:r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392247" y="5752307"/>
            <a:ext cx="502920" cy="365125"/>
          </a:xfrm>
        </p:spPr>
        <p:txBody>
          <a:bodyPr anchor="ctr"/>
          <a:lstStyle>
            <a:lvl1pPr algn="ctr">
              <a:defRPr sz="1300">
                <a:solidFill>
                  <a:srgbClr val="FFFFFF"/>
                </a:solidFill>
              </a:defRPr>
            </a:lvl1pPr>
          </a:lstStyle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de-DE"/>
              <a:t>Mastertextformat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514FD-1763-45C1-AED0-FF855CD2E095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381000"/>
            <a:ext cx="1905000" cy="5486400"/>
          </a:xfrm>
        </p:spPr>
        <p:txBody>
          <a:bodyPr vert="eaVert"/>
          <a:lstStyle/>
          <a:p>
            <a:r>
              <a:rPr kumimoji="0" lang="de-DE"/>
              <a:t>Mastertitelformat bearbeiten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81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de-DE"/>
              <a:t>Mastertextformat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1B317-6CCF-44A4-B99C-75730E0DA706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648200"/>
          </a:xfrm>
        </p:spPr>
        <p:txBody>
          <a:bodyPr/>
          <a:lstStyle/>
          <a:p>
            <a:pPr lvl="0" eaLnBrk="1" latinLnBrk="0" hangingPunct="1"/>
            <a:r>
              <a:rPr lang="de-DE"/>
              <a:t>Mastertextformat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A6BE-7F97-411F-9CC5-5AB35133F2B3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ight Triangle 8"/>
          <p:cNvSpPr/>
          <p:nvPr/>
        </p:nvSpPr>
        <p:spPr>
          <a:xfrm flipV="1">
            <a:off x="7034" y="7034"/>
            <a:ext cx="9129932" cy="6836899"/>
          </a:xfrm>
          <a:prstGeom prst="rtTriangle">
            <a:avLst/>
          </a:prstGeom>
          <a:gradFill flip="none" rotWithShape="1">
            <a:gsLst>
              <a:gs pos="0">
                <a:schemeClr val="tx2">
                  <a:alpha val="10000"/>
                </a:schemeClr>
              </a:gs>
              <a:gs pos="70000">
                <a:schemeClr val="tx2">
                  <a:alpha val="8000"/>
                </a:schemeClr>
              </a:gs>
              <a:gs pos="100000">
                <a:schemeClr val="tx2">
                  <a:alpha val="1000"/>
                </a:schemeClr>
              </a:gs>
            </a:gsLst>
            <a:lin ang="80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14400" rtl="0" eaLnBrk="1" latinLnBrk="0" hangingPunct="1"/>
            <a:endParaRPr kumimoji="0"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Isosceles Triangle 7"/>
          <p:cNvSpPr/>
          <p:nvPr/>
        </p:nvSpPr>
        <p:spPr>
          <a:xfrm rot="5400000" flipV="1">
            <a:off x="7554353" y="309490"/>
            <a:ext cx="1892949" cy="1294228"/>
          </a:xfrm>
          <a:prstGeom prst="triangle">
            <a:avLst>
              <a:gd name="adj" fmla="val 51323"/>
            </a:avLst>
          </a:prstGeom>
          <a:gradFill flip="none" rotWithShape="1">
            <a:gsLst>
              <a:gs pos="0">
                <a:schemeClr val="accent1">
                  <a:shade val="30000"/>
                  <a:satMod val="155000"/>
                  <a:alpha val="100000"/>
                </a:schemeClr>
              </a:gs>
              <a:gs pos="60000">
                <a:schemeClr val="accent1">
                  <a:satMod val="160000"/>
                  <a:alpha val="100000"/>
                </a:schemeClr>
              </a:gs>
              <a:gs pos="100000">
                <a:schemeClr val="accent1">
                  <a:tint val="70000"/>
                  <a:satMod val="200000"/>
                  <a:alpha val="100000"/>
                </a:schemeClr>
              </a:gs>
            </a:gsLst>
            <a:lin ang="155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55632" y="6362700"/>
            <a:ext cx="2133600" cy="304800"/>
          </a:xfrm>
        </p:spPr>
        <p:txBody>
          <a:bodyPr/>
          <a:lstStyle/>
          <a:p>
            <a:fld id="{4C3E4E52-550E-4B84-9D4F-14979F5A0D6E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19376" y="6366669"/>
            <a:ext cx="4260056" cy="300831"/>
          </a:xfrm>
        </p:spPr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1056" y="809624"/>
            <a:ext cx="502920" cy="300831"/>
          </a:xfrm>
        </p:spPr>
        <p:txBody>
          <a:bodyPr/>
          <a:lstStyle/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10800000">
            <a:off x="6468794" y="9381"/>
            <a:ext cx="2672861" cy="1900210"/>
          </a:xfrm>
          <a:prstGeom prst="line">
            <a:avLst/>
          </a:prstGeom>
          <a:noFill/>
          <a:ln w="6000" cap="rnd" cmpd="sng" algn="ctr">
            <a:solidFill>
              <a:schemeClr val="bg2">
                <a:tint val="50000"/>
                <a:satMod val="200000"/>
                <a:alpha val="4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0" y="7034"/>
            <a:ext cx="9136966" cy="6843933"/>
          </a:xfrm>
          <a:prstGeom prst="line">
            <a:avLst/>
          </a:prstGeom>
          <a:noFill/>
          <a:ln w="5000" cap="rnd" cmpd="sng" algn="ctr">
            <a:solidFill>
              <a:schemeClr val="bg2">
                <a:tint val="55000"/>
                <a:satMod val="200000"/>
                <a:alpha val="3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71464"/>
            <a:ext cx="7239000" cy="1362075"/>
          </a:xfrm>
        </p:spPr>
        <p:txBody>
          <a:bodyPr anchor="ctr"/>
          <a:lstStyle>
            <a:lvl1pPr marL="0" algn="l">
              <a:buNone/>
              <a:defRPr sz="3600" b="1" cap="none" baseline="0"/>
            </a:lvl1pPr>
          </a:lstStyle>
          <a:p>
            <a:r>
              <a:rPr kumimoji="0" lang="de-DE"/>
              <a:t>Mastertitelformat bearbeiten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633536"/>
            <a:ext cx="3886200" cy="2286000"/>
          </a:xfrm>
        </p:spPr>
        <p:txBody>
          <a:bodyPr anchor="t"/>
          <a:lstStyle>
            <a:lvl1pPr marL="54864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de-DE"/>
              <a:t>Mastertextformat bearbeiten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24001"/>
            <a:ext cx="4038600" cy="472440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de-DE"/>
              <a:t>Mastertextformat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1"/>
            <a:ext cx="4038600" cy="472440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de-DE"/>
              <a:t>Mastertextformat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1A9FF-1E9C-4B66-B4A0-EADB765782FB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198" y="290732"/>
            <a:ext cx="1066800" cy="5957668"/>
          </a:xfrm>
        </p:spPr>
        <p:txBody>
          <a:bodyPr vert="vert270" anchor="b"/>
          <a:lstStyle>
            <a:lvl1pPr marL="0" algn="ctr">
              <a:defRPr sz="3300" b="0">
                <a:ln w="6350">
                  <a:solidFill>
                    <a:schemeClr val="tx1"/>
                  </a:solidFill>
                </a:ln>
                <a:solidFill>
                  <a:schemeClr val="tx1"/>
                </a:solidFill>
              </a:defRPr>
            </a:lvl1pPr>
          </a:lstStyle>
          <a:p>
            <a:r>
              <a:rPr kumimoji="0" lang="de-DE"/>
              <a:t>Mastertitelformat bearbeiten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5006" y="290732"/>
            <a:ext cx="581024" cy="2909668"/>
          </a:xfrm>
          <a:solidFill>
            <a:schemeClr val="bg1"/>
          </a:solidFill>
          <a:ln w="12700">
            <a:noFill/>
          </a:ln>
        </p:spPr>
        <p:txBody>
          <a:bodyPr vert="vert270" anchor="ctr"/>
          <a:lstStyle>
            <a:lvl1pPr marL="0" indent="0" algn="ctr">
              <a:buNone/>
              <a:defRPr sz="16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1365006" y="3427124"/>
            <a:ext cx="581024" cy="2821276"/>
          </a:xfrm>
          <a:solidFill>
            <a:schemeClr val="bg1"/>
          </a:solidFill>
          <a:ln w="12700">
            <a:noFill/>
          </a:ln>
        </p:spPr>
        <p:txBody>
          <a:bodyPr vert="vert270" anchor="ctr"/>
          <a:lstStyle>
            <a:lvl1pPr marL="0" indent="0" algn="ctr">
              <a:buNone/>
              <a:defRPr sz="16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de-DE"/>
              <a:t>Mastertextformat bearbeiten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2022230" y="290732"/>
            <a:ext cx="6858000" cy="2897476"/>
          </a:xfrm>
        </p:spPr>
        <p:txBody>
          <a:bodyPr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</a:lstStyle>
          <a:p>
            <a:pPr lvl="0" eaLnBrk="1" latinLnBrk="0" hangingPunct="1"/>
            <a:r>
              <a:rPr lang="de-DE"/>
              <a:t>Mastertextformat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22230" y="3350924"/>
            <a:ext cx="6858000" cy="289747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de-DE"/>
              <a:t>Mastertextformat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6A02F-3A95-4944-9ABC-E1DA10A11467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kumimoji="0" lang="de-DE"/>
              <a:t>Mastertitelformat bearbeiten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7A8D-4D3E-4B4C-B199-3FF96543B789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67121-7AB3-44A9-B455-30D9FB40A79E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367664"/>
            <a:ext cx="914400" cy="5883105"/>
          </a:xfrm>
        </p:spPr>
        <p:txBody>
          <a:bodyPr vert="vert270" anchor="b"/>
          <a:lstStyle>
            <a:lvl1pPr marL="0" marR="18288" algn="r">
              <a:spcBef>
                <a:spcPts val="0"/>
              </a:spcBef>
              <a:buNone/>
              <a:defRPr sz="2900" b="0" cap="all" baseline="0"/>
            </a:lvl1pPr>
          </a:lstStyle>
          <a:p>
            <a:r>
              <a:rPr kumimoji="0" lang="de-DE"/>
              <a:t>Mastertitelformat bearbeiten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1135856" y="367664"/>
            <a:ext cx="2438400" cy="5883105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651250" y="320040"/>
            <a:ext cx="5276088" cy="5928360"/>
          </a:xfrm>
        </p:spPr>
        <p:txBody>
          <a:bodyPr/>
          <a:lstStyle>
            <a:lvl1pPr>
              <a:spcBef>
                <a:spcPts val="0"/>
              </a:spcBef>
              <a:defRPr sz="30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de-DE"/>
              <a:t>Mastertextformat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77799-E3A9-4516-B428-D2DCE16620CD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50896"/>
            <a:ext cx="914400" cy="6097504"/>
          </a:xfrm>
        </p:spPr>
        <p:txBody>
          <a:bodyPr vert="vert270" anchor="b"/>
          <a:lstStyle>
            <a:lvl1pPr marL="0" algn="l">
              <a:buNone/>
              <a:defRPr sz="3000" b="0" cap="all" baseline="0"/>
            </a:lvl1pPr>
          </a:lstStyle>
          <a:p>
            <a:r>
              <a:rPr kumimoji="0" lang="de-DE"/>
              <a:t>Mastertitelformat bearbeiten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38237" y="373966"/>
            <a:ext cx="7333488" cy="5264834"/>
          </a:xfrm>
          <a:solidFill>
            <a:schemeClr val="bg2">
              <a:shade val="5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de-DE"/>
              <a:t>Bild durch Klicken auf Symbol hinzufügen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5638800"/>
            <a:ext cx="7333488" cy="609600"/>
          </a:xfrm>
          <a:solidFill>
            <a:schemeClr val="accent1">
              <a:alpha val="15000"/>
            </a:schemeClr>
          </a:solidFill>
          <a:ln>
            <a:solidFill>
              <a:schemeClr val="accent1"/>
            </a:solidFill>
            <a:miter lim="800000"/>
          </a:ln>
        </p:spPr>
        <p:txBody>
          <a:bodyPr/>
          <a:lstStyle>
            <a:lvl1pPr marL="0" indent="0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de-DE"/>
              <a:t>Mastertextformat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6688B-20E5-4279-9389-143F269CFCDC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/>
          <p:cNvSpPr/>
          <p:nvPr/>
        </p:nvSpPr>
        <p:spPr>
          <a:xfrm>
            <a:off x="7034" y="14068"/>
            <a:ext cx="9129932" cy="6836899"/>
          </a:xfrm>
          <a:prstGeom prst="rtTriangle">
            <a:avLst/>
          </a:prstGeom>
          <a:gradFill flip="none" rotWithShape="1">
            <a:gsLst>
              <a:gs pos="0">
                <a:schemeClr val="tx2">
                  <a:alpha val="10000"/>
                </a:schemeClr>
              </a:gs>
              <a:gs pos="70000">
                <a:schemeClr val="tx2">
                  <a:alpha val="8000"/>
                </a:schemeClr>
              </a:gs>
              <a:gs pos="100000">
                <a:schemeClr val="tx2">
                  <a:alpha val="1000"/>
                </a:schemeClr>
              </a:gs>
            </a:gsLst>
            <a:lin ang="80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7034"/>
            <a:ext cx="9136966" cy="6843933"/>
          </a:xfrm>
          <a:prstGeom prst="line">
            <a:avLst/>
          </a:prstGeom>
          <a:noFill/>
          <a:ln w="5000" cap="rnd" cmpd="sng" algn="ctr">
            <a:solidFill>
              <a:schemeClr val="bg2">
                <a:tint val="55000"/>
                <a:satMod val="200000"/>
                <a:alpha val="3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10800000" flipV="1">
            <a:off x="6468794" y="4948410"/>
            <a:ext cx="2672861" cy="1900210"/>
          </a:xfrm>
          <a:prstGeom prst="line">
            <a:avLst/>
          </a:prstGeom>
          <a:noFill/>
          <a:ln w="6000" cap="rnd" cmpd="sng" algn="ctr">
            <a:solidFill>
              <a:schemeClr val="bg2">
                <a:tint val="50000"/>
                <a:satMod val="200000"/>
                <a:alpha val="4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67494"/>
            <a:ext cx="8229600" cy="1104106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de-DE"/>
              <a:t>Mastertitelformat bearbeiten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8229600" cy="4648200"/>
          </a:xfrm>
          <a:prstGeom prst="rect">
            <a:avLst/>
          </a:prstGeom>
        </p:spPr>
        <p:txBody>
          <a:bodyPr vert="horz" anchor="t">
            <a:normAutofit/>
          </a:bodyPr>
          <a:lstStyle/>
          <a:p>
            <a:pPr lvl="0" eaLnBrk="1" latinLnBrk="0" hangingPunct="1"/>
            <a:r>
              <a:rPr kumimoji="0" lang="de-DE"/>
              <a:t>Mastertextformat bearbeiten</a:t>
            </a:r>
          </a:p>
          <a:p>
            <a:pPr lvl="1" eaLnBrk="1" latinLnBrk="0" hangingPunct="1"/>
            <a:r>
              <a:rPr kumimoji="0" lang="de-DE"/>
              <a:t>Zweite Ebene</a:t>
            </a:r>
          </a:p>
          <a:p>
            <a:pPr lvl="2" eaLnBrk="1" latinLnBrk="0" hangingPunct="1"/>
            <a:r>
              <a:rPr kumimoji="0" lang="de-DE"/>
              <a:t>Dritte Ebene</a:t>
            </a:r>
          </a:p>
          <a:p>
            <a:pPr lvl="3" eaLnBrk="1" latinLnBrk="0" hangingPunct="1"/>
            <a:r>
              <a:rPr kumimoji="0" lang="de-DE"/>
              <a:t>Vierte Ebene</a:t>
            </a:r>
          </a:p>
          <a:p>
            <a:pPr lvl="4" eaLnBrk="1" latinLnBrk="0" hangingPunct="1"/>
            <a:r>
              <a:rPr kumimoji="0" lang="de-DE"/>
              <a:t>Fünfte Ebene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4791456" y="6365748"/>
            <a:ext cx="2133600" cy="301752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 b="0">
                <a:solidFill>
                  <a:schemeClr val="tx1"/>
                </a:solidFill>
              </a:defRPr>
            </a:lvl1pPr>
          </a:lstStyle>
          <a:p>
            <a:fld id="{0ABAC977-30FA-477C-9A84-AFCB3E072BCA}" type="datetime1">
              <a:rPr lang="en-US" smtClean="0"/>
              <a:pPr/>
              <a:t>4/27/2023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57200" y="6366669"/>
            <a:ext cx="4260056" cy="300831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Your logo here</a:t>
            </a:r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589520" y="6365748"/>
            <a:ext cx="502920" cy="301752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/>
                </a:solidFill>
              </a:defRPr>
            </a:lvl1pPr>
          </a:lstStyle>
          <a:p>
            <a:fld id="{746FD205-8D79-439C-A802-2377436AEC8A}" type="slidenum">
              <a:rPr lang="en-US" smtClean="0"/>
              <a:pPr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marL="484632" algn="l" rtl="0" eaLnBrk="1" latinLnBrk="0" hangingPunct="1">
        <a:spcBef>
          <a:spcPct val="0"/>
        </a:spcBef>
        <a:buNone/>
        <a:defRPr kumimoji="0" sz="4200" kern="1200">
          <a:ln w="6350"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448056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85750" algn="l" rtl="0" eaLnBrk="1" latinLnBrk="0" hangingPunct="1">
        <a:spcBef>
          <a:spcPct val="20000"/>
        </a:spcBef>
        <a:buClr>
          <a:schemeClr val="accent1"/>
        </a:buClr>
        <a:buSzPct val="95000"/>
        <a:buFont typeface="Verdana"/>
        <a:buChar char="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106424" indent="-228600" algn="l" rtl="0" eaLnBrk="1" latinLnBrk="0" hangingPunct="1">
        <a:spcBef>
          <a:spcPct val="200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10312" algn="l" rtl="0" eaLnBrk="1" latinLnBrk="0" hangingPunct="1">
        <a:spcBef>
          <a:spcPct val="20000"/>
        </a:spcBef>
        <a:buClr>
          <a:schemeClr val="accent1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084832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14600" indent="-182880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809364" y="222121"/>
            <a:ext cx="10153128" cy="1470025"/>
          </a:xfrm>
        </p:spPr>
        <p:txBody>
          <a:bodyPr>
            <a:normAutofit/>
          </a:bodyPr>
          <a:lstStyle/>
          <a:p>
            <a:pPr algn="ctr"/>
            <a:r>
              <a:rPr lang="de-DE" dirty="0"/>
              <a:t>Praxisprojekt:</a:t>
            </a:r>
            <a:br>
              <a:rPr lang="de-DE" dirty="0"/>
            </a:br>
            <a:r>
              <a:rPr lang="de-DE" dirty="0"/>
              <a:t>Präsentation </a:t>
            </a:r>
            <a:r>
              <a:rPr lang="de-DE" noProof="0" dirty="0" err="1"/>
              <a:t>Shopauswertung</a:t>
            </a:r>
            <a:endParaRPr lang="de-DE" noProof="0" dirty="0"/>
          </a:p>
        </p:txBody>
      </p:sp>
      <p:sp>
        <p:nvSpPr>
          <p:cNvPr id="4" name="Scrollen: horizontal 3">
            <a:extLst>
              <a:ext uri="{FF2B5EF4-FFF2-40B4-BE49-F238E27FC236}">
                <a16:creationId xmlns:a16="http://schemas.microsoft.com/office/drawing/2014/main" id="{B84A7EBC-414C-0435-84FE-85ABE3893F93}"/>
              </a:ext>
            </a:extLst>
          </p:cNvPr>
          <p:cNvSpPr/>
          <p:nvPr/>
        </p:nvSpPr>
        <p:spPr>
          <a:xfrm>
            <a:off x="5004048" y="1992908"/>
            <a:ext cx="3024336" cy="3312368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275C162-08C8-2B21-6CE9-7DBDD0FC872C}"/>
              </a:ext>
            </a:extLst>
          </p:cNvPr>
          <p:cNvSpPr txBox="1"/>
          <p:nvPr/>
        </p:nvSpPr>
        <p:spPr>
          <a:xfrm>
            <a:off x="5436096" y="2599872"/>
            <a:ext cx="25202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de-DE" sz="1800" kern="1200" noProof="0" dirty="0">
                <a:ln>
                  <a:noFill/>
                </a:ln>
                <a:latin typeface="+mn-lt"/>
                <a:ea typeface="+mn-ea"/>
                <a:cs typeface="+mn-cs"/>
              </a:rPr>
              <a:t>	Svetlana</a:t>
            </a:r>
          </a:p>
          <a:p>
            <a:endParaRPr kumimoji="0" lang="de-DE" sz="1800" kern="1200" noProof="0" dirty="0">
              <a:ln>
                <a:noFill/>
              </a:ln>
              <a:latin typeface="+mn-lt"/>
              <a:ea typeface="+mn-ea"/>
              <a:cs typeface="+mn-cs"/>
            </a:endParaRPr>
          </a:p>
          <a:p>
            <a:r>
              <a:rPr lang="de-DE" dirty="0"/>
              <a:t>Anca</a:t>
            </a:r>
          </a:p>
          <a:p>
            <a:endParaRPr kumimoji="0" lang="de-DE" sz="1800" kern="1200" noProof="0" dirty="0">
              <a:ln>
                <a:noFill/>
              </a:ln>
              <a:latin typeface="+mn-lt"/>
              <a:ea typeface="+mn-ea"/>
              <a:cs typeface="+mn-cs"/>
            </a:endParaRPr>
          </a:p>
          <a:p>
            <a:r>
              <a:rPr lang="de-DE" dirty="0"/>
              <a:t>	Hyun</a:t>
            </a:r>
          </a:p>
          <a:p>
            <a:endParaRPr kumimoji="0" lang="de-DE" sz="1800" kern="1200" noProof="0" dirty="0">
              <a:ln>
                <a:noFill/>
              </a:ln>
              <a:latin typeface="+mn-lt"/>
              <a:ea typeface="+mn-ea"/>
              <a:cs typeface="+mn-cs"/>
            </a:endParaRPr>
          </a:p>
          <a:p>
            <a:r>
              <a:rPr kumimoji="0" lang="de-DE" sz="1800" kern="1200" noProof="0" dirty="0">
                <a:ln>
                  <a:noFill/>
                </a:ln>
                <a:latin typeface="+mn-lt"/>
                <a:ea typeface="+mn-ea"/>
                <a:cs typeface="+mn-cs"/>
              </a:rPr>
              <a:t>26. April 2023</a:t>
            </a:r>
            <a:endParaRPr lang="de-DE" noProof="0" dirty="0"/>
          </a:p>
          <a:p>
            <a:endParaRPr lang="de-DE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C20C0D46-2833-6C38-9B68-539AA11BE9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6730"/>
            <a:ext cx="3866830" cy="2900123"/>
          </a:xfrm>
        </p:spPr>
      </p:pic>
      <p:pic>
        <p:nvPicPr>
          <p:cNvPr id="8" name="Grafik 7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02AC2C41-AACA-19DA-1D15-A4DF7CDC1D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1494" y="866730"/>
            <a:ext cx="3866831" cy="2900123"/>
          </a:xfrm>
          <a:prstGeom prst="rect">
            <a:avLst/>
          </a:prstGeom>
        </p:spPr>
      </p:pic>
      <p:pic>
        <p:nvPicPr>
          <p:cNvPr id="10" name="Grafik 9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756A8901-C9C8-B91D-9037-B35B71D853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" y="3998994"/>
            <a:ext cx="3768937" cy="2826703"/>
          </a:xfrm>
          <a:prstGeom prst="rect">
            <a:avLst/>
          </a:prstGeom>
        </p:spPr>
      </p:pic>
      <p:pic>
        <p:nvPicPr>
          <p:cNvPr id="14" name="Grafik 13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A1B7A62D-E60B-7C42-2B52-F755B3A9CC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203" y="3990367"/>
            <a:ext cx="3768937" cy="2826703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EF363755-5135-2FE0-065D-DAFC984E089B}"/>
              </a:ext>
            </a:extLst>
          </p:cNvPr>
          <p:cNvSpPr txBox="1"/>
          <p:nvPr/>
        </p:nvSpPr>
        <p:spPr>
          <a:xfrm>
            <a:off x="1403648" y="201515"/>
            <a:ext cx="66247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Umsätze in DE nach Produkten (P1, P2, P3)</a:t>
            </a:r>
          </a:p>
        </p:txBody>
      </p:sp>
    </p:spTree>
    <p:extLst>
      <p:ext uri="{BB962C8B-B14F-4D97-AF65-F5344CB8AC3E}">
        <p14:creationId xmlns:p14="http://schemas.microsoft.com/office/powerpoint/2010/main" val="21045259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2D30B35-BA7A-0FD5-4FAA-6BB9F1649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Die Unterschiede zwischen 			De und Europa</a:t>
            </a:r>
          </a:p>
        </p:txBody>
      </p:sp>
      <p:pic>
        <p:nvPicPr>
          <p:cNvPr id="8" name="Grafik 7" descr="Ein Bild, das Diagramm enthält.">
            <a:extLst>
              <a:ext uri="{FF2B5EF4-FFF2-40B4-BE49-F238E27FC236}">
                <a16:creationId xmlns:a16="http://schemas.microsoft.com/office/drawing/2014/main" id="{92C4B45C-30C7-AA91-C32C-4BEC4A6099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628800"/>
            <a:ext cx="6336704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991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BE93628E-1396-A7D1-E409-DC98C8B130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de-DE" sz="3200" dirty="0"/>
              <a:t>Um zu bestimmen wie wichtig ein Produkt ist, kann man sich die Umsätze anschauen und den Verlauf</a:t>
            </a:r>
          </a:p>
          <a:p>
            <a:r>
              <a:rPr lang="de-DE" sz="3200" dirty="0"/>
              <a:t>Produkt C macht im DE Markt mit mehr als 75% Umsatzanteil den mit Abstand größten Anteil am Umsatz aus.</a:t>
            </a:r>
          </a:p>
          <a:p>
            <a:r>
              <a:rPr lang="de-DE" sz="3200" dirty="0"/>
              <a:t>Produkt A hat einen Gesamtumsatz von 201431€ in DE</a:t>
            </a:r>
          </a:p>
          <a:p>
            <a:r>
              <a:rPr lang="de-DE" sz="3200" dirty="0"/>
              <a:t>Produkt B hat einen Gesamtumsatz von 237166€ in DE</a:t>
            </a:r>
          </a:p>
          <a:p>
            <a:r>
              <a:rPr lang="de-DE" sz="3200" dirty="0"/>
              <a:t>Produkt C hat einen Gesamtumsatz von 1615731 in DE</a:t>
            </a:r>
          </a:p>
          <a:p>
            <a:r>
              <a:rPr lang="de-DE" sz="3200" dirty="0"/>
              <a:t>Produkt C hat sowohl in EU als auch in DE den größten Umsatz und ist somit am wichtigsten.</a:t>
            </a:r>
          </a:p>
          <a:p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D072AAA9-271E-4320-A044-BC37FC0BC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200" dirty="0"/>
              <a:t>Ist ein Produkt besonders wichtig/ unwichtig? </a:t>
            </a:r>
            <a:r>
              <a:rPr lang="de-DE" sz="2000" dirty="0"/>
              <a:t>(Hyun)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20640183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5CC12AD-EA19-77B9-D4C8-1B826D3F2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332656"/>
            <a:ext cx="7931224" cy="857250"/>
          </a:xfrm>
        </p:spPr>
        <p:txBody>
          <a:bodyPr>
            <a:normAutofit/>
          </a:bodyPr>
          <a:lstStyle/>
          <a:p>
            <a:r>
              <a:rPr lang="de-DE" sz="3200" dirty="0"/>
              <a:t>Umsätze in DE und deren Anteile in %</a:t>
            </a:r>
          </a:p>
        </p:txBody>
      </p:sp>
      <p:pic>
        <p:nvPicPr>
          <p:cNvPr id="5" name="Inhaltsplatzhalter 9">
            <a:extLst>
              <a:ext uri="{FF2B5EF4-FFF2-40B4-BE49-F238E27FC236}">
                <a16:creationId xmlns:a16="http://schemas.microsoft.com/office/drawing/2014/main" id="{DF8B7646-14EC-267D-BDF1-396A741F0F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5696" y="1375079"/>
            <a:ext cx="5256583" cy="4857033"/>
          </a:xfrm>
        </p:spPr>
      </p:pic>
    </p:spTree>
    <p:extLst>
      <p:ext uri="{BB962C8B-B14F-4D97-AF65-F5344CB8AC3E}">
        <p14:creationId xmlns:p14="http://schemas.microsoft.com/office/powerpoint/2010/main" val="8905664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D999A6E5-0857-3C8B-DCF8-E7CB4E93C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Korrelation der Umsätze von Produkt A,B und C:</a:t>
            </a:r>
          </a:p>
          <a:p>
            <a:pPr marL="64008" indent="0">
              <a:buNone/>
            </a:pPr>
            <a:r>
              <a:rPr lang="de-DE" sz="2400" dirty="0">
                <a:sym typeface="Wingdings" panose="05000000000000000000" pitchFamily="2" charset="2"/>
              </a:rPr>
              <a:t>	 Wenn C sich gut verkauft, verkaufen sich A 	und B schlechter und andersherum.</a:t>
            </a:r>
          </a:p>
          <a:p>
            <a:r>
              <a:rPr lang="de-DE" sz="2400" dirty="0">
                <a:sym typeface="Wingdings" panose="05000000000000000000" pitchFamily="2" charset="2"/>
              </a:rPr>
              <a:t>Man sollte sich zu Jahresanfang das Marketing und den Verkauf der Produkte A und B ankurbeln.</a:t>
            </a:r>
            <a:br>
              <a:rPr lang="de-DE" sz="2400" dirty="0">
                <a:sym typeface="Wingdings" panose="05000000000000000000" pitchFamily="2" charset="2"/>
              </a:rPr>
            </a:br>
            <a:r>
              <a:rPr lang="de-DE" sz="2400" dirty="0">
                <a:sym typeface="Wingdings" panose="05000000000000000000" pitchFamily="2" charset="2"/>
              </a:rPr>
              <a:t>Zum Jahresende (Black Friday, Weihnachten) kann man sich auf den Verkauf von Produkt C spezialisieren.</a:t>
            </a:r>
          </a:p>
          <a:p>
            <a:pPr marL="64008" indent="0">
              <a:buNone/>
            </a:pPr>
            <a:r>
              <a:rPr lang="de-DE" sz="2400" dirty="0">
                <a:sym typeface="Wingdings" panose="05000000000000000000" pitchFamily="2" charset="2"/>
              </a:rPr>
              <a:t>	 wirtschaftliches Ziel: Möglichst viel Umsatz</a:t>
            </a:r>
          </a:p>
          <a:p>
            <a:pPr marL="64008" indent="0">
              <a:buNone/>
            </a:pPr>
            <a:endParaRPr lang="de-DE" sz="2400" dirty="0">
              <a:sym typeface="Wingdings" panose="05000000000000000000" pitchFamily="2" charset="2"/>
            </a:endParaRPr>
          </a:p>
          <a:p>
            <a:endParaRPr lang="de-DE" sz="24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3010E345-69B4-4F18-6ACF-8C1A9A6DD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200" dirty="0"/>
              <a:t>Noch mal alles zusammengefasst:</a:t>
            </a:r>
          </a:p>
        </p:txBody>
      </p:sp>
    </p:spTree>
    <p:extLst>
      <p:ext uri="{BB962C8B-B14F-4D97-AF65-F5344CB8AC3E}">
        <p14:creationId xmlns:p14="http://schemas.microsoft.com/office/powerpoint/2010/main" val="2765948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Jetzt</a:t>
            </a:r>
            <a:r>
              <a:rPr lang="en-US" dirty="0"/>
              <a:t> </a:t>
            </a:r>
            <a:r>
              <a:rPr lang="en-US" dirty="0" err="1"/>
              <a:t>könnt</a:t>
            </a:r>
            <a:r>
              <a:rPr lang="en-US" dirty="0"/>
              <a:t> </a:t>
            </a:r>
            <a:r>
              <a:rPr lang="en-US" dirty="0" err="1"/>
              <a:t>ihr</a:t>
            </a:r>
            <a:r>
              <a:rPr lang="en-US" dirty="0"/>
              <a:t> </a:t>
            </a:r>
            <a:r>
              <a:rPr lang="en-US" dirty="0" err="1"/>
              <a:t>Fragen</a:t>
            </a:r>
            <a:r>
              <a:rPr lang="en-US" dirty="0"/>
              <a:t> </a:t>
            </a:r>
            <a:r>
              <a:rPr lang="en-US" dirty="0" err="1"/>
              <a:t>stellen</a:t>
            </a:r>
            <a:r>
              <a:rPr lang="en-US" dirty="0"/>
              <a:t> und Feedback </a:t>
            </a:r>
            <a:r>
              <a:rPr lang="en-US" dirty="0" err="1"/>
              <a:t>geben</a:t>
            </a:r>
            <a:r>
              <a:rPr lang="en-US"/>
              <a:t>!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Vielen</a:t>
            </a:r>
            <a:r>
              <a:rPr lang="en-US" dirty="0"/>
              <a:t> Dank für </a:t>
            </a:r>
            <a:r>
              <a:rPr lang="en-US" dirty="0" err="1"/>
              <a:t>Eure</a:t>
            </a:r>
            <a:r>
              <a:rPr lang="en-US" dirty="0"/>
              <a:t> Zeit! 🙂 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 sz="4200" kern="1200" noProof="0" dirty="0">
                <a:ln w="6350"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Fragen und Antworten</a:t>
            </a:r>
            <a:endParaRPr lang="de-DE" noProof="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4572000" y="6289675"/>
            <a:ext cx="4260056" cy="300831"/>
          </a:xfrm>
        </p:spPr>
        <p:txBody>
          <a:bodyPr/>
          <a:lstStyle/>
          <a:p>
            <a:r>
              <a:rPr lang="de-DE" dirty="0"/>
              <a:t>Praxisprojekt Python: Präsentation von Anca, Svetlana und Hyun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CADA01DD-664E-9155-871D-094096584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Unser Projekt (Über Uns)</a:t>
            </a:r>
          </a:p>
          <a:p>
            <a:r>
              <a:rPr lang="de-DE" dirty="0"/>
              <a:t>Fragestellungen (3 Fragen)</a:t>
            </a:r>
          </a:p>
          <a:p>
            <a:r>
              <a:rPr lang="de-DE" dirty="0"/>
              <a:t>Erläuterung unserer Analysen (Diagramme)</a:t>
            </a:r>
          </a:p>
          <a:p>
            <a:r>
              <a:rPr lang="de-DE" dirty="0"/>
              <a:t>1. Frage (Anca)</a:t>
            </a:r>
          </a:p>
          <a:p>
            <a:r>
              <a:rPr lang="de-DE" dirty="0"/>
              <a:t>2. + 3. Frage (Hyun)</a:t>
            </a:r>
          </a:p>
          <a:p>
            <a:r>
              <a:rPr lang="de-DE" dirty="0"/>
              <a:t>Prognose: Ausblick in die Zukunft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AE489FD7-FB67-6C7A-A7D7-E05E30575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Aufbau Präsentation</a:t>
            </a:r>
          </a:p>
        </p:txBody>
      </p:sp>
    </p:spTree>
    <p:extLst>
      <p:ext uri="{BB962C8B-B14F-4D97-AF65-F5344CB8AC3E}">
        <p14:creationId xmlns:p14="http://schemas.microsoft.com/office/powerpoint/2010/main" val="558974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C4F2F052-A12D-3146-8930-D800A78F3D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3 </a:t>
            </a:r>
            <a:r>
              <a:rPr lang="de-DE" sz="2400" dirty="0" err="1"/>
              <a:t>Data_Analysten</a:t>
            </a:r>
            <a:r>
              <a:rPr lang="de-DE" sz="2400" dirty="0"/>
              <a:t> (Anca, Svetlana, Hyun) widmen sich einem Projekt für eine Auswertung der Umsätze</a:t>
            </a:r>
          </a:p>
          <a:p>
            <a:r>
              <a:rPr lang="de-DE" sz="2400" dirty="0"/>
              <a:t>Das Unternehmen heißt El Puente und ist ein Fair-Trade Dienstleister in Nordstemmen</a:t>
            </a:r>
          </a:p>
          <a:p>
            <a:r>
              <a:rPr lang="de-DE" sz="2400" dirty="0"/>
              <a:t>2 Standorte: Exporte nach Deutschland (DE) und ein weiterer Standort für Europa (EU)</a:t>
            </a:r>
          </a:p>
          <a:p>
            <a:pPr marL="64008" indent="0">
              <a:buNone/>
            </a:pPr>
            <a:endParaRPr lang="de-DE" sz="2000" dirty="0"/>
          </a:p>
          <a:p>
            <a:endParaRPr lang="de-DE" sz="20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5502D12-D6E2-F776-CDE6-EC7B5445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Unternehmen (Über Uns)</a:t>
            </a:r>
          </a:p>
        </p:txBody>
      </p:sp>
    </p:spTree>
    <p:extLst>
      <p:ext uri="{BB962C8B-B14F-4D97-AF65-F5344CB8AC3E}">
        <p14:creationId xmlns:p14="http://schemas.microsoft.com/office/powerpoint/2010/main" val="2253073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6861840"/>
              </p:ext>
            </p:extLst>
          </p:nvPr>
        </p:nvGraphicFramePr>
        <p:xfrm>
          <a:off x="1295400" y="1905000"/>
          <a:ext cx="6949008" cy="3505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 sz="4200" kern="1200" noProof="0" dirty="0">
                <a:ln w="6350"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Analyse</a:t>
            </a:r>
            <a:r>
              <a:rPr lang="de-DE" dirty="0"/>
              <a:t>:</a:t>
            </a:r>
            <a:r>
              <a:rPr kumimoji="0" lang="de-DE" sz="4200" kern="1200" noProof="0" dirty="0">
                <a:ln w="6350"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 Fragestellungen</a:t>
            </a:r>
            <a:endParaRPr lang="de-DE" noProof="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AA4C6095-6000-9456-94A8-0466579159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976" y="109731"/>
            <a:ext cx="4425692" cy="6638538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45FF50FA-65E3-E371-435A-4011E6891DB7}"/>
              </a:ext>
            </a:extLst>
          </p:cNvPr>
          <p:cNvSpPr txBox="1"/>
          <p:nvPr/>
        </p:nvSpPr>
        <p:spPr>
          <a:xfrm>
            <a:off x="251520" y="260648"/>
            <a:ext cx="38884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Umsätze nach Produkten in Europa pro Monat(EU)</a:t>
            </a:r>
          </a:p>
        </p:txBody>
      </p:sp>
    </p:spTree>
    <p:extLst>
      <p:ext uri="{BB962C8B-B14F-4D97-AF65-F5344CB8AC3E}">
        <p14:creationId xmlns:p14="http://schemas.microsoft.com/office/powerpoint/2010/main" val="3704581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75973D04-783B-479A-CED4-26EE03FE2D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4" y="9130"/>
            <a:ext cx="9117912" cy="6581376"/>
          </a:xfrm>
        </p:spPr>
      </p:pic>
    </p:spTree>
    <p:extLst>
      <p:ext uri="{BB962C8B-B14F-4D97-AF65-F5344CB8AC3E}">
        <p14:creationId xmlns:p14="http://schemas.microsoft.com/office/powerpoint/2010/main" val="3229660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nhaltsplatzhalter 9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5312A58B-428C-5CE2-41A4-59E218561B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117" y="8133"/>
            <a:ext cx="4826883" cy="3620162"/>
          </a:xfrm>
        </p:spPr>
      </p:pic>
      <p:pic>
        <p:nvPicPr>
          <p:cNvPr id="7" name="Grafik 6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C27A2CAA-92B0-5DCF-B156-54B26E11D3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1" y="3381212"/>
            <a:ext cx="4622576" cy="3466932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997B062F-1115-51E3-A6C7-D3C2B6D9A9B3}"/>
              </a:ext>
            </a:extLst>
          </p:cNvPr>
          <p:cNvSpPr txBox="1"/>
          <p:nvPr/>
        </p:nvSpPr>
        <p:spPr>
          <a:xfrm>
            <a:off x="323528" y="332656"/>
            <a:ext cx="35283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Umsätze nach Produkten A, B, C</a:t>
            </a:r>
          </a:p>
        </p:txBody>
      </p:sp>
    </p:spTree>
    <p:extLst>
      <p:ext uri="{BB962C8B-B14F-4D97-AF65-F5344CB8AC3E}">
        <p14:creationId xmlns:p14="http://schemas.microsoft.com/office/powerpoint/2010/main" val="2588873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E5329058-3D58-7CE6-C44F-24D0040E3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D3C0AB6-70FD-EF61-E3A8-608D52E73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24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Gibt es Unterschiede im Verlauf? </a:t>
            </a:r>
            <a:r>
              <a:rPr lang="de-DE" sz="1800" dirty="0">
                <a:latin typeface="Arial" panose="020B0604020202020204" pitchFamily="34" charset="0"/>
                <a:ea typeface="Calibri" panose="020F0502020204030204" pitchFamily="34" charset="0"/>
              </a:rPr>
              <a:t>(Anca)</a:t>
            </a:r>
            <a:endParaRPr lang="de-DE" sz="2400" dirty="0">
              <a:effectLst/>
              <a:latin typeface="Arial" panose="020B0604020202020204" pitchFamily="34" charset="0"/>
              <a:ea typeface="Calibri" panose="020F0502020204030204" pitchFamily="34" charset="0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F3C793E-0A8E-ADD9-6C8C-5F00F86C624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BA4C85B7-6B59-2D65-69F7-48F319041DA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6008690"/>
              </p:ext>
            </p:extLst>
          </p:nvPr>
        </p:nvGraphicFramePr>
        <p:xfrm>
          <a:off x="107504" y="1600200"/>
          <a:ext cx="6600251" cy="47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285E11D2-0EAD-371A-9DCD-B60977128DED}"/>
              </a:ext>
            </a:extLst>
          </p:cNvPr>
          <p:cNvGrpSpPr/>
          <p:nvPr/>
        </p:nvGrpSpPr>
        <p:grpSpPr>
          <a:xfrm>
            <a:off x="4283968" y="2924944"/>
            <a:ext cx="4558650" cy="1670051"/>
            <a:chOff x="2010772" y="510403"/>
            <a:chExt cx="4558650" cy="1670051"/>
          </a:xfrm>
          <a:scene3d>
            <a:camera prst="orthographicFront"/>
            <a:lightRig rig="flat" dir="t"/>
          </a:scene3d>
        </p:grpSpPr>
        <p:sp>
          <p:nvSpPr>
            <p:cNvPr id="7" name="Pfeil: Fünfeck 6">
              <a:extLst>
                <a:ext uri="{FF2B5EF4-FFF2-40B4-BE49-F238E27FC236}">
                  <a16:creationId xmlns:a16="http://schemas.microsoft.com/office/drawing/2014/main" id="{C973A9E2-B9D1-7044-4A62-53F630E45145}"/>
                </a:ext>
              </a:extLst>
            </p:cNvPr>
            <p:cNvSpPr/>
            <p:nvPr/>
          </p:nvSpPr>
          <p:spPr>
            <a:xfrm rot="10800000">
              <a:off x="2010772" y="510403"/>
              <a:ext cx="4431810" cy="1624279"/>
            </a:xfrm>
            <a:prstGeom prst="homePlate">
              <a:avLst/>
            </a:prstGeom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sp>
          <p:nvSpPr>
            <p:cNvPr id="8" name="Pfeil: Fünfeck 4">
              <a:extLst>
                <a:ext uri="{FF2B5EF4-FFF2-40B4-BE49-F238E27FC236}">
                  <a16:creationId xmlns:a16="http://schemas.microsoft.com/office/drawing/2014/main" id="{8E5CAE39-353A-6FEF-79B4-A6163C0DC534}"/>
                </a:ext>
              </a:extLst>
            </p:cNvPr>
            <p:cNvSpPr txBox="1"/>
            <p:nvPr/>
          </p:nvSpPr>
          <p:spPr>
            <a:xfrm>
              <a:off x="2543682" y="556175"/>
              <a:ext cx="4025740" cy="16242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716262" tIns="68580" rIns="128016" bIns="68580" numCol="1" spcCol="1270" anchor="t" anchorCtr="0">
              <a:noAutofit/>
            </a:bodyPr>
            <a:lstStyle/>
            <a:p>
              <a:pPr marL="0" lvl="0" indent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1800" kern="1200" noProof="0" dirty="0"/>
                <a:t>Deutschland ( P3 )</a:t>
              </a:r>
            </a:p>
            <a:p>
              <a:pPr marL="114300" lvl="1" indent="-114300" algn="l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de-DE" sz="1400" kern="1200" dirty="0"/>
                <a:t>die ersten Monate sowie Monate 6 und 7 hohe</a:t>
              </a:r>
              <a:endParaRPr lang="de-DE" sz="1400" kern="1200" noProof="0" dirty="0"/>
            </a:p>
            <a:p>
              <a:pPr marL="114300" lvl="1" indent="-114300" algn="l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de-DE" sz="1400" kern="1200" dirty="0"/>
                <a:t>im Vergleich zu den ersten beiden Produkten verzeichnet Produkt 3 in den letzten Monaten Rückgänge</a:t>
              </a:r>
              <a:endParaRPr lang="de-DE" sz="1400" kern="1200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116691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2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Welche Produkte verlaufen in den Shops wie? </a:t>
            </a:r>
            <a:r>
              <a:rPr lang="de-DE" sz="24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(Svetlana, Hyun)</a:t>
            </a:r>
            <a:endParaRPr lang="de-DE" sz="2400" noProof="0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B61F8C63-4EDA-1194-DE40-26838CB3BC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000" dirty="0"/>
              <a:t>In Europa macht Produkt C mit Abstand den größten Umsatz mit </a:t>
            </a:r>
            <a:br>
              <a:rPr lang="de-DE" sz="2000" dirty="0"/>
            </a:br>
            <a:r>
              <a:rPr lang="de-DE" sz="2000" dirty="0"/>
              <a:t>gefolgt von B und dann A</a:t>
            </a:r>
          </a:p>
          <a:p>
            <a:r>
              <a:rPr lang="de-DE" sz="2000" dirty="0"/>
              <a:t>In Deutschland verhält sich die Umsatzverteilung sehr ähnlich.</a:t>
            </a:r>
          </a:p>
          <a:p>
            <a:r>
              <a:rPr lang="de-DE" sz="2000" dirty="0"/>
              <a:t>DE: Produkt C scheint im 1. Quartal am besten zu performen und sinkt dann allmählich gegen Ende des Jahres.</a:t>
            </a:r>
          </a:p>
          <a:p>
            <a:r>
              <a:rPr lang="de-DE" sz="2000" dirty="0"/>
              <a:t>DE: Die Umsätze von Produkt A und B steigen im Gegensatz zu Produkt C im gleichen Jahr immer weiter an</a:t>
            </a:r>
          </a:p>
          <a:p>
            <a:r>
              <a:rPr lang="de-DE" sz="2000" dirty="0">
                <a:sym typeface="Wingdings" panose="05000000000000000000" pitchFamily="2" charset="2"/>
              </a:rPr>
              <a:t> Produkte A,B verkaufen sich besser zum 4. Quartal hin.</a:t>
            </a:r>
            <a:endParaRPr lang="de-DE" sz="2000" dirty="0"/>
          </a:p>
          <a:p>
            <a:endParaRPr lang="de-DE" sz="2000" dirty="0"/>
          </a:p>
          <a:p>
            <a:endParaRPr lang="de-DE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esPropPres_TP10220213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Verve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Verve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8000"/>
                <a:satMod val="230000"/>
              </a:schemeClr>
            </a:gs>
            <a:gs pos="60000">
              <a:schemeClr val="phClr">
                <a:shade val="92000"/>
                <a:satMod val="230000"/>
              </a:schemeClr>
            </a:gs>
            <a:gs pos="100000">
              <a:schemeClr val="phClr">
                <a:tint val="85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1200"/>
                <a:satMod val="150000"/>
              </a:schemeClr>
              <a:schemeClr val="phClr">
                <a:tint val="90000"/>
                <a:satMod val="150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37696D9D1D95EC45A9440548E782419D04008C4669C20C93454ABB50E332FADBDDBE" ma:contentTypeVersion="55" ma:contentTypeDescription="Create a new document." ma:contentTypeScope="" ma:versionID="0862fa1d3c98dca9116b8c2bbf050b2c">
  <xsd:schema xmlns:xsd="http://www.w3.org/2001/XMLSchema" xmlns:xs="http://www.w3.org/2001/XMLSchema" xmlns:p="http://schemas.microsoft.com/office/2006/metadata/properties" xmlns:ns2="f105ad54-119a-4495-aa55-0e28b6b4ad2f" xmlns:ns3="c7af2036-029c-470e-8042-297c68a41472" targetNamespace="http://schemas.microsoft.com/office/2006/metadata/properties" ma:root="true" ma:fieldsID="efcf89ea05a71204977c7c6a0a118372" ns2:_="" ns3:_="">
    <xsd:import namespace="f105ad54-119a-4495-aa55-0e28b6b4ad2f"/>
    <xsd:import namespace="c7af2036-029c-470e-8042-297c68a41472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  <xsd:element ref="ns3:Description0" minOccurs="0"/>
                <xsd:element ref="ns3:Compone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05ad54-119a-4495-aa55-0e28b6b4ad2f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0:00:00Z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fcc66ca1-c804-4edc-95c8-efd5040409e2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77ED1C39-458B-43CB-92CF-2BB5034D6716}" ma:internalName="CSXSubmissionMarket" ma:readOnly="false" ma:showField="MarketName" ma:web="f105ad54-119a-4495-aa55-0e28b6b4ad2f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6cd481e8-ffbe-48c6-a0d2-a06a66f62d0e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48E76E2C-5BED-4E0E-9D91-D053B66F5ED2}" ma:internalName="InProjectListLookup" ma:readOnly="true" ma:showField="InProjectList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49953ee0-cdd8-4a42-ac76-36ba2a8fee2f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48E76E2C-5BED-4E0E-9D91-D053B66F5ED2}" ma:internalName="LastCompleteVersionLookup" ma:readOnly="true" ma:showField="LastCompleteVersion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48E76E2C-5BED-4E0E-9D91-D053B66F5ED2}" ma:internalName="LastPreviewErrorLookup" ma:readOnly="true" ma:showField="LastPreviewError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48E76E2C-5BED-4E0E-9D91-D053B66F5ED2}" ma:internalName="LastPreviewResultLookup" ma:readOnly="true" ma:showField="LastPreviewResult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48E76E2C-5BED-4E0E-9D91-D053B66F5ED2}" ma:internalName="LastPreviewAttemptDateLookup" ma:readOnly="true" ma:showField="LastPreviewAttemptDat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48E76E2C-5BED-4E0E-9D91-D053B66F5ED2}" ma:internalName="LastPreviewedByLookup" ma:readOnly="true" ma:showField="LastPreviewedBy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48E76E2C-5BED-4E0E-9D91-D053B66F5ED2}" ma:internalName="LastPreviewTimeLookup" ma:readOnly="true" ma:showField="LastPreviewTim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48E76E2C-5BED-4E0E-9D91-D053B66F5ED2}" ma:internalName="LastPreviewVersionLookup" ma:readOnly="true" ma:showField="LastPreviewVersion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48E76E2C-5BED-4E0E-9D91-D053B66F5ED2}" ma:internalName="LastPublishErrorLookup" ma:readOnly="true" ma:showField="LastPublishError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48E76E2C-5BED-4E0E-9D91-D053B66F5ED2}" ma:internalName="LastPublishResultLookup" ma:readOnly="true" ma:showField="LastPublishResult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48E76E2C-5BED-4E0E-9D91-D053B66F5ED2}" ma:internalName="LastPublishAttemptDateLookup" ma:readOnly="true" ma:showField="LastPublishAttemptDat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48E76E2C-5BED-4E0E-9D91-D053B66F5ED2}" ma:internalName="LastPublishedByLookup" ma:readOnly="true" ma:showField="LastPublishedBy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48E76E2C-5BED-4E0E-9D91-D053B66F5ED2}" ma:internalName="LastPublishTimeLookup" ma:readOnly="true" ma:showField="LastPublishTim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48E76E2C-5BED-4E0E-9D91-D053B66F5ED2}" ma:internalName="LastPublishVersionLookup" ma:readOnly="true" ma:showField="LastPublishVersion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F611A6F9-FC3A-482F-805C-5B55AA6502C0}" ma:internalName="LocLastLocAttemptVersionLookup" ma:readOnly="false" ma:showField="LastLocAttemptVersion" ma:web="f105ad54-119a-4495-aa55-0e28b6b4ad2f">
      <xsd:simpleType>
        <xsd:restriction base="dms:Lookup"/>
      </xsd:simpleType>
    </xsd:element>
    <xsd:element name="LocLastLocAttemptVersionTypeLookup" ma:index="72" nillable="true" ma:displayName="Loc Last Loc Attempt Version Type" ma:default="" ma:list="{F611A6F9-FC3A-482F-805C-5B55AA6502C0}" ma:internalName="LocLastLocAttemptVersionTypeLookup" ma:readOnly="true" ma:showField="LastLocAttemptVersionType" ma:web="f105ad54-119a-4495-aa55-0e28b6b4ad2f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F611A6F9-FC3A-482F-805C-5B55AA6502C0}" ma:internalName="LocNewPublishedVersionLookup" ma:readOnly="true" ma:showField="NewPublishedVersion" ma:web="f105ad54-119a-4495-aa55-0e28b6b4ad2f">
      <xsd:simpleType>
        <xsd:restriction base="dms:Lookup"/>
      </xsd:simpleType>
    </xsd:element>
    <xsd:element name="LocOverallHandbackStatusLookup" ma:index="76" nillable="true" ma:displayName="Loc Overall Handback Status" ma:default="" ma:list="{F611A6F9-FC3A-482F-805C-5B55AA6502C0}" ma:internalName="LocOverallHandbackStatusLookup" ma:readOnly="true" ma:showField="OverallHandbackStatus" ma:web="f105ad54-119a-4495-aa55-0e28b6b4ad2f">
      <xsd:simpleType>
        <xsd:restriction base="dms:Lookup"/>
      </xsd:simpleType>
    </xsd:element>
    <xsd:element name="LocOverallLocStatusLookup" ma:index="77" nillable="true" ma:displayName="Loc Overall Localize Status" ma:default="" ma:list="{F611A6F9-FC3A-482F-805C-5B55AA6502C0}" ma:internalName="LocOverallLocStatusLookup" ma:readOnly="true" ma:showField="OverallLocStatus" ma:web="f105ad54-119a-4495-aa55-0e28b6b4ad2f">
      <xsd:simpleType>
        <xsd:restriction base="dms:Lookup"/>
      </xsd:simpleType>
    </xsd:element>
    <xsd:element name="LocOverallPreviewStatusLookup" ma:index="78" nillable="true" ma:displayName="Loc Overall Preview Status" ma:default="" ma:list="{F611A6F9-FC3A-482F-805C-5B55AA6502C0}" ma:internalName="LocOverallPreviewStatusLookup" ma:readOnly="true" ma:showField="OverallPreviewStatus" ma:web="f105ad54-119a-4495-aa55-0e28b6b4ad2f">
      <xsd:simpleType>
        <xsd:restriction base="dms:Lookup"/>
      </xsd:simpleType>
    </xsd:element>
    <xsd:element name="LocOverallPublishStatusLookup" ma:index="79" nillable="true" ma:displayName="Loc Overall Publish Status" ma:default="" ma:list="{F611A6F9-FC3A-482F-805C-5B55AA6502C0}" ma:internalName="LocOverallPublishStatusLookup" ma:readOnly="true" ma:showField="OverallPublishStatus" ma:web="f105ad54-119a-4495-aa55-0e28b6b4ad2f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F611A6F9-FC3A-482F-805C-5B55AA6502C0}" ma:internalName="LocProcessedForHandoffsLookup" ma:readOnly="true" ma:showField="ProcessedForHandoffs" ma:web="f105ad54-119a-4495-aa55-0e28b6b4ad2f">
      <xsd:simpleType>
        <xsd:restriction base="dms:Lookup"/>
      </xsd:simpleType>
    </xsd:element>
    <xsd:element name="LocProcessedForMarketsLookup" ma:index="82" nillable="true" ma:displayName="Loc Processed For Markets" ma:default="" ma:list="{F611A6F9-FC3A-482F-805C-5B55AA6502C0}" ma:internalName="LocProcessedForMarketsLookup" ma:readOnly="true" ma:showField="ProcessedForMarkets" ma:web="f105ad54-119a-4495-aa55-0e28b6b4ad2f">
      <xsd:simpleType>
        <xsd:restriction base="dms:Lookup"/>
      </xsd:simpleType>
    </xsd:element>
    <xsd:element name="LocPublishedDependentAssetsLookup" ma:index="83" nillable="true" ma:displayName="Loc Published Dependent Assets" ma:default="" ma:list="{F611A6F9-FC3A-482F-805C-5B55AA6502C0}" ma:internalName="LocPublishedDependentAssetsLookup" ma:readOnly="true" ma:showField="PublishedDependentAssets" ma:web="f105ad54-119a-4495-aa55-0e28b6b4ad2f">
      <xsd:simpleType>
        <xsd:restriction base="dms:Lookup"/>
      </xsd:simpleType>
    </xsd:element>
    <xsd:element name="LocPublishedLinkedAssetsLookup" ma:index="84" nillable="true" ma:displayName="Loc Published Linked Assets" ma:default="" ma:list="{F611A6F9-FC3A-482F-805C-5B55AA6502C0}" ma:internalName="LocPublishedLinkedAssetsLookup" ma:readOnly="true" ma:showField="PublishedLinkedAssets" ma:web="f105ad54-119a-4495-aa55-0e28b6b4ad2f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e3ccb7f3-e095-4e60-89e4-99358a9e407b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77ED1C39-458B-43CB-92CF-2BB5034D6716}" ma:internalName="Markets" ma:readOnly="false" ma:showField="MarketNam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48E76E2C-5BED-4E0E-9D91-D053B66F5ED2}" ma:internalName="NumOfRatingsLookup" ma:readOnly="true" ma:showField="NumOfRatings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48E76E2C-5BED-4E0E-9D91-D053B66F5ED2}" ma:internalName="PublishStatusLookup" ma:readOnly="false" ma:showField="PublishStatus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faf1e1af-89ff-457d-b189-64e47bbed779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14d3419f-9772-4c8d-a0a0-05446c45e95f}" ma:internalName="TaxCatchAll" ma:showField="CatchAllData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14d3419f-9772-4c8d-a0a0-05446c45e95f}" ma:internalName="TaxCatchAllLabel" ma:readOnly="true" ma:showField="CatchAllDataLabel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af2036-029c-470e-8042-297c68a41472" elementFormDefault="qualified">
    <xsd:import namespace="http://schemas.microsoft.com/office/2006/documentManagement/types"/>
    <xsd:import namespace="http://schemas.microsoft.com/office/infopath/2007/PartnerControls"/>
    <xsd:element name="Description0" ma:index="134" nillable="true" ma:displayName="Description" ma:internalName="Description0">
      <xsd:simpleType>
        <xsd:restriction base="dms:Note"/>
      </xsd:simpleType>
    </xsd:element>
    <xsd:element name="Component" ma:index="135" nillable="true" ma:displayName="Component" ma:internalName="Component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f105ad54-119a-4495-aa55-0e28b6b4ad2f">english</DirectSourceMarket>
    <ApprovalStatus xmlns="f105ad54-119a-4495-aa55-0e28b6b4ad2f">In Progress</ApprovalStatus>
    <MarketSpecific xmlns="f105ad54-119a-4495-aa55-0e28b6b4ad2f" xsi:nil="true"/>
    <PrimaryImageGen xmlns="f105ad54-119a-4495-aa55-0e28b6b4ad2f">true</PrimaryImageGen>
    <ThumbnailAssetId xmlns="f105ad54-119a-4495-aa55-0e28b6b4ad2f" xsi:nil="true"/>
    <NumericId xmlns="f105ad54-119a-4495-aa55-0e28b6b4ad2f">-1</NumericId>
    <TPFriendlyName xmlns="f105ad54-119a-4495-aa55-0e28b6b4ad2f">Sales proposal presentation</TPFriendlyName>
    <BusinessGroup xmlns="f105ad54-119a-4495-aa55-0e28b6b4ad2f" xsi:nil="true"/>
    <APEditor xmlns="f105ad54-119a-4495-aa55-0e28b6b4ad2f">
      <UserInfo>
        <DisplayName>REDMOND\v-luannv</DisplayName>
        <AccountId>179</AccountId>
        <AccountType/>
      </UserInfo>
    </APEditor>
    <SourceTitle xmlns="f105ad54-119a-4495-aa55-0e28b6b4ad2f">Sales proposal presentation</SourceTitle>
    <OpenTemplate xmlns="f105ad54-119a-4495-aa55-0e28b6b4ad2f">true</OpenTemplate>
    <UALocComments xmlns="f105ad54-119a-4495-aa55-0e28b6b4ad2f" xsi:nil="true"/>
    <ParentAssetId xmlns="f105ad54-119a-4495-aa55-0e28b6b4ad2f" xsi:nil="true"/>
    <IntlLangReviewDate xmlns="f105ad54-119a-4495-aa55-0e28b6b4ad2f" xsi:nil="true"/>
    <PublishStatusLookup xmlns="f105ad54-119a-4495-aa55-0e28b6b4ad2f">
      <Value>88919</Value>
      <Value>519740</Value>
    </PublishStatusLookup>
    <MachineTranslated xmlns="f105ad54-119a-4495-aa55-0e28b6b4ad2f" xsi:nil="true"/>
    <OriginalSourceMarket xmlns="f105ad54-119a-4495-aa55-0e28b6b4ad2f">english</OriginalSourceMarket>
    <TPInstallLocation xmlns="f105ad54-119a-4495-aa55-0e28b6b4ad2f">{My Templates}</TPInstallLocation>
    <APDescription xmlns="f105ad54-119a-4495-aa55-0e28b6b4ad2f" xsi:nil="true"/>
    <ContentItem xmlns="f105ad54-119a-4495-aa55-0e28b6b4ad2f" xsi:nil="true"/>
    <ClipArtFilename xmlns="f105ad54-119a-4495-aa55-0e28b6b4ad2f" xsi:nil="true"/>
    <APAuthor xmlns="f105ad54-119a-4495-aa55-0e28b6b4ad2f">
      <UserInfo>
        <DisplayName>REDMOND\cynvey</DisplayName>
        <AccountId>305</AccountId>
        <AccountType/>
      </UserInfo>
    </APAuthor>
    <TPAppVersion xmlns="f105ad54-119a-4495-aa55-0e28b6b4ad2f">12</TPAppVersion>
    <TPCommandLine xmlns="f105ad54-119a-4495-aa55-0e28b6b4ad2f">{PP} /n {FilePath}</TPCommandLine>
    <EditorialStatus xmlns="f105ad54-119a-4495-aa55-0e28b6b4ad2f" xsi:nil="true"/>
    <PublishTargets xmlns="f105ad54-119a-4495-aa55-0e28b6b4ad2f">OfficeOnline</PublishTargets>
    <TPLaunchHelpLinkType xmlns="f105ad54-119a-4495-aa55-0e28b6b4ad2f">Template</TPLaunchHelpLinkType>
    <LastModifiedDateTime xmlns="f105ad54-119a-4495-aa55-0e28b6b4ad2f" xsi:nil="true"/>
    <TimesCloned xmlns="f105ad54-119a-4495-aa55-0e28b6b4ad2f" xsi:nil="true"/>
    <Provider xmlns="f105ad54-119a-4495-aa55-0e28b6b4ad2f">EY006220130</Provider>
    <AssetStart xmlns="f105ad54-119a-4495-aa55-0e28b6b4ad2f">2009-06-17T13:44:00+00:00</AssetStart>
    <LastHandOff xmlns="f105ad54-119a-4495-aa55-0e28b6b4ad2f" xsi:nil="true"/>
    <AcquiredFrom xmlns="f105ad54-119a-4495-aa55-0e28b6b4ad2f" xsi:nil="true"/>
    <TPClientViewer xmlns="f105ad54-119a-4495-aa55-0e28b6b4ad2f">Microsoft Office PowerPoint</TPClientViewer>
    <ArtSampleDocs xmlns="f105ad54-119a-4495-aa55-0e28b6b4ad2f" xsi:nil="true"/>
    <UACurrentWords xmlns="f105ad54-119a-4495-aa55-0e28b6b4ad2f">0</UACurrentWords>
    <UALocRecommendation xmlns="f105ad54-119a-4495-aa55-0e28b6b4ad2f">Localize</UALocRecommendation>
    <IsDeleted xmlns="f105ad54-119a-4495-aa55-0e28b6b4ad2f">false</IsDeleted>
    <ShowIn xmlns="f105ad54-119a-4495-aa55-0e28b6b4ad2f" xsi:nil="true"/>
    <UANotes xmlns="f105ad54-119a-4495-aa55-0e28b6b4ad2f" xsi:nil="true"/>
    <TemplateStatus xmlns="f105ad54-119a-4495-aa55-0e28b6b4ad2f" xsi:nil="true"/>
    <VoteCount xmlns="f105ad54-119a-4495-aa55-0e28b6b4ad2f" xsi:nil="true"/>
    <CSXHash xmlns="f105ad54-119a-4495-aa55-0e28b6b4ad2f" xsi:nil="true"/>
    <AssetExpire xmlns="f105ad54-119a-4495-aa55-0e28b6b4ad2f">2100-01-01T00:00:00+00:00</AssetExpire>
    <DSATActionTaken xmlns="f105ad54-119a-4495-aa55-0e28b6b4ad2f" xsi:nil="true"/>
    <CSXSubmissionMarket xmlns="f105ad54-119a-4495-aa55-0e28b6b4ad2f" xsi:nil="true"/>
    <TPExecutable xmlns="f105ad54-119a-4495-aa55-0e28b6b4ad2f" xsi:nil="true"/>
    <SubmitterId xmlns="f105ad54-119a-4495-aa55-0e28b6b4ad2f" xsi:nil="true"/>
    <AssetType xmlns="f105ad54-119a-4495-aa55-0e28b6b4ad2f">TP</AssetType>
    <CSXUpdate xmlns="f105ad54-119a-4495-aa55-0e28b6b4ad2f">false</CSXUpdate>
    <BugNumber xmlns="f105ad54-119a-4495-aa55-0e28b6b4ad2f" xsi:nil="true"/>
    <ApprovalLog xmlns="f105ad54-119a-4495-aa55-0e28b6b4ad2f" xsi:nil="true"/>
    <CSXSubmissionDate xmlns="f105ad54-119a-4495-aa55-0e28b6b4ad2f" xsi:nil="true"/>
    <Milestone xmlns="f105ad54-119a-4495-aa55-0e28b6b4ad2f" xsi:nil="true"/>
    <OriginAsset xmlns="f105ad54-119a-4495-aa55-0e28b6b4ad2f" xsi:nil="true"/>
    <TPComponent xmlns="f105ad54-119a-4495-aa55-0e28b6b4ad2f">PPTFiles</TPComponent>
    <AssetId xmlns="f105ad54-119a-4495-aa55-0e28b6b4ad2f">TP010220213</AssetId>
    <TPApplication xmlns="f105ad54-119a-4495-aa55-0e28b6b4ad2f">PowerPoint</TPApplication>
    <TPLaunchHelpLink xmlns="f105ad54-119a-4495-aa55-0e28b6b4ad2f" xsi:nil="true"/>
    <IntlLocPriority xmlns="f105ad54-119a-4495-aa55-0e28b6b4ad2f" xsi:nil="true"/>
    <PlannedPubDate xmlns="f105ad54-119a-4495-aa55-0e28b6b4ad2f" xsi:nil="true"/>
    <IntlLangReviewer xmlns="f105ad54-119a-4495-aa55-0e28b6b4ad2f" xsi:nil="true"/>
    <CrawlForDependencies xmlns="f105ad54-119a-4495-aa55-0e28b6b4ad2f">false</CrawlForDependencies>
    <HandoffToMSDN xmlns="f105ad54-119a-4495-aa55-0e28b6b4ad2f" xsi:nil="true"/>
    <TrustLevel xmlns="f105ad54-119a-4495-aa55-0e28b6b4ad2f">1 Microsoft Managed Content</TrustLevel>
    <IsSearchable xmlns="f105ad54-119a-4495-aa55-0e28b6b4ad2f">false</IsSearchable>
    <TPNamespace xmlns="f105ad54-119a-4495-aa55-0e28b6b4ad2f">POWERPNT</TPNamespace>
    <Markets xmlns="f105ad54-119a-4495-aa55-0e28b6b4ad2f"/>
    <AverageRating xmlns="f105ad54-119a-4495-aa55-0e28b6b4ad2f" xsi:nil="true"/>
    <OutputCachingOn xmlns="f105ad54-119a-4495-aa55-0e28b6b4ad2f">false</OutputCachingOn>
    <IntlLangReview xmlns="f105ad54-119a-4495-aa55-0e28b6b4ad2f" xsi:nil="true"/>
    <UAProjectedTotalWords xmlns="f105ad54-119a-4495-aa55-0e28b6b4ad2f" xsi:nil="true"/>
    <Component xmlns="c7af2036-029c-470e-8042-297c68a41472" xsi:nil="true"/>
    <Description0 xmlns="c7af2036-029c-470e-8042-297c68a41472" xsi:nil="true"/>
    <LastPublishResultLookup xmlns="f105ad54-119a-4495-aa55-0e28b6b4ad2f" xsi:nil="true"/>
    <EditorialTags xmlns="f105ad54-119a-4495-aa55-0e28b6b4ad2f" xsi:nil="true"/>
    <Downloads xmlns="f105ad54-119a-4495-aa55-0e28b6b4ad2f">0</Downloads>
    <Providers xmlns="f105ad54-119a-4495-aa55-0e28b6b4ad2f" xsi:nil="true"/>
    <LegacyData xmlns="f105ad54-119a-4495-aa55-0e28b6b4ad2f" xsi:nil="true"/>
    <OOCacheId xmlns="f105ad54-119a-4495-aa55-0e28b6b4ad2f" xsi:nil="true"/>
    <FriendlyTitle xmlns="f105ad54-119a-4495-aa55-0e28b6b4ad2f" xsi:nil="true"/>
    <TemplateTemplateType xmlns="f105ad54-119a-4495-aa55-0e28b6b4ad2f">PowerPoint 12 Default</TemplateTemplateType>
    <Manager xmlns="f105ad54-119a-4495-aa55-0e28b6b4ad2f" xsi:nil="true"/>
    <PolicheckWords xmlns="f105ad54-119a-4495-aa55-0e28b6b4ad2f" xsi:nil="true"/>
    <BlockPublish xmlns="f105ad54-119a-4495-aa55-0e28b6b4ad2f" xsi:nil="true"/>
    <InternalTagsTaxHTField0 xmlns="f105ad54-119a-4495-aa55-0e28b6b4ad2f">
      <Terms xmlns="http://schemas.microsoft.com/office/infopath/2007/PartnerControls"/>
    </InternalTagsTaxHTField0>
    <CampaignTagsTaxHTField0 xmlns="f105ad54-119a-4495-aa55-0e28b6b4ad2f">
      <Terms xmlns="http://schemas.microsoft.com/office/infopath/2007/PartnerControls"/>
    </CampaignTagsTaxHTField0>
    <LocNewPublishedVersionLookup xmlns="f105ad54-119a-4495-aa55-0e28b6b4ad2f" xsi:nil="true"/>
    <LocPublishedDependentAssetsLookup xmlns="f105ad54-119a-4495-aa55-0e28b6b4ad2f" xsi:nil="true"/>
    <LocManualTestRequired xmlns="f105ad54-119a-4495-aa55-0e28b6b4ad2f" xsi:nil="true"/>
    <LocLastLocAttemptVersionTypeLookup xmlns="f105ad54-119a-4495-aa55-0e28b6b4ad2f" xsi:nil="true"/>
    <LocOverallPublishStatusLookup xmlns="f105ad54-119a-4495-aa55-0e28b6b4ad2f" xsi:nil="true"/>
    <LocPublishedLinkedAssetsLookup xmlns="f105ad54-119a-4495-aa55-0e28b6b4ad2f" xsi:nil="true"/>
    <TaxCatchAll xmlns="f105ad54-119a-4495-aa55-0e28b6b4ad2f"/>
    <LocComments xmlns="f105ad54-119a-4495-aa55-0e28b6b4ad2f" xsi:nil="true"/>
    <LocProcessedForHandoffsLookup xmlns="f105ad54-119a-4495-aa55-0e28b6b4ad2f" xsi:nil="true"/>
    <LocProcessedForMarketsLookup xmlns="f105ad54-119a-4495-aa55-0e28b6b4ad2f" xsi:nil="true"/>
    <LocOverallHandbackStatusLookup xmlns="f105ad54-119a-4495-aa55-0e28b6b4ad2f" xsi:nil="true"/>
    <FeatureTagsTaxHTField0 xmlns="f105ad54-119a-4495-aa55-0e28b6b4ad2f">
      <Terms xmlns="http://schemas.microsoft.com/office/infopath/2007/PartnerControls"/>
    </FeatureTagsTaxHTField0>
    <LocOverallPreviewStatusLookup xmlns="f105ad54-119a-4495-aa55-0e28b6b4ad2f" xsi:nil="true"/>
    <LocalizationTagsTaxHTField0 xmlns="f105ad54-119a-4495-aa55-0e28b6b4ad2f">
      <Terms xmlns="http://schemas.microsoft.com/office/infopath/2007/PartnerControls"/>
    </LocalizationTagsTaxHTField0>
    <ScenarioTagsTaxHTField0 xmlns="f105ad54-119a-4495-aa55-0e28b6b4ad2f">
      <Terms xmlns="http://schemas.microsoft.com/office/infopath/2007/PartnerControls"/>
    </ScenarioTagsTaxHTField0>
    <LocOverallLocStatusLookup xmlns="f105ad54-119a-4495-aa55-0e28b6b4ad2f" xsi:nil="true"/>
    <LocRecommendedHandoff xmlns="f105ad54-119a-4495-aa55-0e28b6b4ad2f" xsi:nil="true"/>
    <RecommendationsModifier xmlns="f105ad54-119a-4495-aa55-0e28b6b4ad2f" xsi:nil="true"/>
    <LocLastLocAttemptVersionLookup xmlns="f105ad54-119a-4495-aa55-0e28b6b4ad2f">99734</LocLastLocAttemptVersionLookup>
    <OriginalRelease xmlns="f105ad54-119a-4495-aa55-0e28b6b4ad2f">14</OriginalRelease>
    <LocMarketGroupTiers2 xmlns="f105ad54-119a-4495-aa55-0e28b6b4ad2f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41CFDF5C-5A8A-46D8-9E17-32A6043BF5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05ad54-119a-4495-aa55-0e28b6b4ad2f"/>
    <ds:schemaRef ds:uri="c7af2036-029c-470e-8042-297c68a4147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F58F6C9-A768-490A-A1CB-2E6F7482DC03}">
  <ds:schemaRefs>
    <ds:schemaRef ds:uri="http://schemas.microsoft.com/office/2006/metadata/properties"/>
    <ds:schemaRef ds:uri="http://schemas.microsoft.com/office/infopath/2007/PartnerControls"/>
    <ds:schemaRef ds:uri="f105ad54-119a-4495-aa55-0e28b6b4ad2f"/>
    <ds:schemaRef ds:uri="c7af2036-029c-470e-8042-297c68a41472"/>
  </ds:schemaRefs>
</ds:datastoreItem>
</file>

<file path=customXml/itemProps3.xml><?xml version="1.0" encoding="utf-8"?>
<ds:datastoreItem xmlns:ds="http://schemas.openxmlformats.org/officeDocument/2006/customXml" ds:itemID="{71213854-7F56-4EAC-9937-BE23838E913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Präsentation Vertriebsvorschlag</Template>
  <TotalTime>0</TotalTime>
  <Words>591</Words>
  <Application>Microsoft Office PowerPoint</Application>
  <PresentationFormat>Bildschirmpräsentation (4:3)</PresentationFormat>
  <Paragraphs>68</Paragraphs>
  <Slides>15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1" baseType="lpstr">
      <vt:lpstr>Arial</vt:lpstr>
      <vt:lpstr>Calibri</vt:lpstr>
      <vt:lpstr>Century Gothic</vt:lpstr>
      <vt:lpstr>Verdana</vt:lpstr>
      <vt:lpstr>Wingdings 2</vt:lpstr>
      <vt:lpstr>SalesPropPres_TP10220213</vt:lpstr>
      <vt:lpstr>Praxisprojekt: Präsentation Shopauswertung</vt:lpstr>
      <vt:lpstr>Aufbau Präsentation</vt:lpstr>
      <vt:lpstr>Das Unternehmen (Über Uns)</vt:lpstr>
      <vt:lpstr>Analyse: Fragestellungen</vt:lpstr>
      <vt:lpstr>PowerPoint-Präsentation</vt:lpstr>
      <vt:lpstr>PowerPoint-Präsentation</vt:lpstr>
      <vt:lpstr>PowerPoint-Präsentation</vt:lpstr>
      <vt:lpstr>Gibt es Unterschiede im Verlauf? (Anca)</vt:lpstr>
      <vt:lpstr>Welche Produkte verlaufen in den Shops wie? (Svetlana, Hyun)</vt:lpstr>
      <vt:lpstr>PowerPoint-Präsentation</vt:lpstr>
      <vt:lpstr>Die Unterschiede zwischen    De und Europa</vt:lpstr>
      <vt:lpstr>Ist ein Produkt besonders wichtig/ unwichtig? (Hyun)</vt:lpstr>
      <vt:lpstr>Umsätze in DE und deren Anteile in %</vt:lpstr>
      <vt:lpstr>Noch mal alles zusammengefasst:</vt:lpstr>
      <vt:lpstr>Fragen und Antworten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Shopauswertung</dc:title>
  <dc:creator>Anca-Elena Baciu</dc:creator>
  <cp:lastModifiedBy>Hyun-Suk Lee</cp:lastModifiedBy>
  <cp:revision>19</cp:revision>
  <dcterms:created xsi:type="dcterms:W3CDTF">2023-04-26T11:44:25Z</dcterms:created>
  <dcterms:modified xsi:type="dcterms:W3CDTF">2023-04-27T14:30:18Z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CID">
    <vt:lpwstr>1031</vt:lpwstr>
  </property>
  <property fmtid="{D5CDD505-2E9C-101B-9397-08002B2CF9AE}" pid="3" name="ContentTypeId">
    <vt:lpwstr>0x01010037696D9D1D95EC45A9440548E782419D04008C4669C20C93454ABB50E332FADBDDBE</vt:lpwstr>
  </property>
  <property fmtid="{D5CDD505-2E9C-101B-9397-08002B2CF9AE}" pid="4" name="ImageGenCounter">
    <vt:i4>0</vt:i4>
  </property>
  <property fmtid="{D5CDD505-2E9C-101B-9397-08002B2CF9AE}" pid="5" name="ImageGenStatus">
    <vt:i4>0</vt:i4>
  </property>
  <property fmtid="{D5CDD505-2E9C-101B-9397-08002B2CF9AE}" pid="6" name="PolicheckStatus">
    <vt:i4>0</vt:i4>
  </property>
  <property fmtid="{D5CDD505-2E9C-101B-9397-08002B2CF9AE}" pid="7" name="Applications">
    <vt:lpwstr>67;#Template 12;#53;#PowerPoint 12;#563;#PowerPoint 14</vt:lpwstr>
  </property>
  <property fmtid="{D5CDD505-2E9C-101B-9397-08002B2CF9AE}" pid="8" name="PolicheckCounter">
    <vt:i4>0</vt:i4>
  </property>
  <property fmtid="{D5CDD505-2E9C-101B-9397-08002B2CF9AE}" pid="9" name="APTrustLevel">
    <vt:r8>1</vt:r8>
  </property>
  <property fmtid="{D5CDD505-2E9C-101B-9397-08002B2CF9AE}" pid="10" name="Order">
    <vt:r8>10942400</vt:r8>
  </property>
</Properties>
</file>

<file path=docProps/thumbnail.jpeg>
</file>